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Roboto"/>
      <p:regular r:id="rId63"/>
      <p:bold r:id="rId64"/>
      <p:italic r:id="rId65"/>
      <p:boldItalic r:id="rId66"/>
    </p:embeddedFont>
    <p:embeddedFont>
      <p:font typeface="La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6A0A39-55AE-4557-8EB7-8436C16EC8C1}">
  <a:tblStyle styleId="{A36A0A39-55AE-4557-8EB7-8436C16EC8C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0F0F030-C6E2-4AA0-A99D-14875F80706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45A24F4-079E-4886-BA0F-1412D9B3B273}"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La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68" Type="http://schemas.openxmlformats.org/officeDocument/2006/relationships/font" Target="fonts/Lato-bold.fntdata"/><Relationship Id="rId23" Type="http://schemas.openxmlformats.org/officeDocument/2006/relationships/slide" Target="slides/slide17.xml"/><Relationship Id="rId67" Type="http://schemas.openxmlformats.org/officeDocument/2006/relationships/font" Target="fonts/La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fd8903b8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fd8903b8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2fd8903b8_2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2fd8903b8_2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2fd8903b8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2fd8903b8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4fc753c0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4fc753c0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2fd8903b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2fd8903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2fd8903b8_2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2fd8903b8_2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3000309c5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3000309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2fd8903b8_2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2fd8903b8_2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53cf776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53cf776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51837de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51837de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4bd0cc5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4bd0cc5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4fc753c0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4fc753c0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30ba82fa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30ba82fa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4bd0cc57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4bd0cc57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2fd8903b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2fd8903b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4cafb55bc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4cafb55bc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4bd0cc57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4bd0cc57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2fd8903b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2fd8903b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4fc753c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4fc753c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4fc753c0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4fc753c0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4fc753c0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4fc753c0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4cafb55bc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4cafb55bc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4fc753c0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4fc753c0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4fc753c0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4fc753c0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4cafb55bc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4cafb55bc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50e589de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50e589de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50e589de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50e589de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50e589de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50e589de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50e589de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50e589de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50e589de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50e589de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4fc753c0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4fc753c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2fd8903b8_2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2fd8903b8_2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4cafb55bc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4cafb55bc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2fd8903b8_2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2fd8903b8_2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overall = 0</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recommend hiring = 1</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excited = 3</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engaged = 4</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friendliness = 7</a:t>
            </a:r>
            <a:endParaRPr sz="13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2fd8903b8_2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2fd8903b8_2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overall = 0</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recommend hiring = 1</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excited = 3</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engaged = 4</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friendliness = 7</a:t>
            </a:r>
            <a:endParaRPr sz="13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2fd8903b8_2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2fd8903b8_2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overall = 0</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recommend hiring = 1</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excited = 3</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engaged = 4</a:t>
            </a:r>
            <a:endParaRPr sz="1350">
              <a:solidFill>
                <a:schemeClr val="dk1"/>
              </a:solidFill>
              <a:highlight>
                <a:srgbClr val="FFFFFE"/>
              </a:highlight>
              <a:latin typeface="Courier New"/>
              <a:ea typeface="Courier New"/>
              <a:cs typeface="Courier New"/>
              <a:sym typeface="Courier New"/>
            </a:endParaRPr>
          </a:p>
          <a:p>
            <a:pPr indent="0" lvl="0" marL="0" rtl="0" algn="l">
              <a:lnSpc>
                <a:spcPct val="127777"/>
              </a:lnSpc>
              <a:spcBef>
                <a:spcPts val="0"/>
              </a:spcBef>
              <a:spcAft>
                <a:spcPts val="0"/>
              </a:spcAft>
              <a:buClr>
                <a:schemeClr val="dk1"/>
              </a:buClr>
              <a:buSzPts val="1100"/>
              <a:buFont typeface="Arial"/>
              <a:buNone/>
            </a:pPr>
            <a:r>
              <a:rPr lang="en" sz="1350">
                <a:solidFill>
                  <a:schemeClr val="dk1"/>
                </a:solidFill>
                <a:highlight>
                  <a:srgbClr val="FFFFFE"/>
                </a:highlight>
                <a:latin typeface="Courier New"/>
                <a:ea typeface="Courier New"/>
                <a:cs typeface="Courier New"/>
                <a:sym typeface="Courier New"/>
              </a:rPr>
              <a:t>friendliness = 7</a:t>
            </a:r>
            <a:endParaRPr sz="13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2fd8903b8_2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2fd8903b8_2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50e589de5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50e589de5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594732a2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594732a2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4fc753c0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4fc753c0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50b76e3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50b76e3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50b76e30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50b76e30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50b76e3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50b76e3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4cafb55b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4cafb55b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50b76e3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50b76e3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4fc753c0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4fc753c0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4fc753c0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4fc753c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594732a2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594732a2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4fc753c0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4fc753c0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4fc753c0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4fc753c0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594732a2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594732a2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4cafb55bc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4cafb55bc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4cafb55bc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4cafb55bc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4cafb55bc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4cafb55bc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2fd8903b8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2fd8903b8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scikit-learn.org/stable/modules/classes.html#module-sklearn.svm" TargetMode="External"/><Relationship Id="rId4" Type="http://schemas.openxmlformats.org/officeDocument/2006/relationships/hyperlink" Target="https://scikit-learn.org/stable/modules/generated/sklearn.model_selection.GridSearchCV.html#sklearn.model_selection.GridSearchCV"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1" Type="http://schemas.openxmlformats.org/officeDocument/2006/relationships/hyperlink" Target="https://www.thebalancecareers.com/body-language-tips-for-your-next-job-interview-2060576" TargetMode="External"/><Relationship Id="rId10" Type="http://schemas.openxmlformats.org/officeDocument/2006/relationships/hyperlink" Target="https://www.flexjobs.com/blog/post/body-language-tips-video-interview/" TargetMode="External"/><Relationship Id="rId13" Type="http://schemas.openxmlformats.org/officeDocument/2006/relationships/hyperlink" Target="https://www.proschoolonline.com/blog/body-language-during-interview" TargetMode="External"/><Relationship Id="rId12" Type="http://schemas.openxmlformats.org/officeDocument/2006/relationships/hyperlink" Target="https://www.indeed.com/career-advice/interviewing/body-language-during-interview" TargetMode="External"/><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google.github.io/mediapipe/solutions/hands.html#palm-detection-model" TargetMode="External"/><Relationship Id="rId4" Type="http://schemas.openxmlformats.org/officeDocument/2006/relationships/hyperlink" Target="https://www.researchgate.net/publication/262399175_Gesture_unit_segmentation_using_support_vector_machines_Segmenting_gestures_from_rest_positions" TargetMode="External"/><Relationship Id="rId9" Type="http://schemas.openxmlformats.org/officeDocument/2006/relationships/hyperlink" Target="https://github.com/x4nth055/emotion-recognition-using-speech?fbclid=IwAR1xUGm3MJaZIWSR2UpyVBf0hqP5bvhxhqQ09J-GVpUQKUE-KfP1htTJzzQ" TargetMode="External"/><Relationship Id="rId5" Type="http://schemas.openxmlformats.org/officeDocument/2006/relationships/hyperlink" Target="https://roc-hci.com/past-projects/automated-prediction-of-job-interview-performances/" TargetMode="External"/><Relationship Id="rId6" Type="http://schemas.openxmlformats.org/officeDocument/2006/relationships/hyperlink" Target="https://github.com/tyiannak/pyAudioAnalysis" TargetMode="External"/><Relationship Id="rId7" Type="http://schemas.openxmlformats.org/officeDocument/2006/relationships/hyperlink" Target="https://librosa.org/doc/main/feature.html" TargetMode="External"/><Relationship Id="rId8" Type="http://schemas.openxmlformats.org/officeDocument/2006/relationships/hyperlink" Target="https://github.com/jameslyons/python_speech_featur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Automated Video Interviews Analysis</a:t>
            </a:r>
            <a:endParaRPr/>
          </a:p>
        </p:txBody>
      </p:sp>
      <p:sp>
        <p:nvSpPr>
          <p:cNvPr id="86" name="Google Shape;86;p13"/>
          <p:cNvSpPr txBox="1"/>
          <p:nvPr>
            <p:ph idx="1" type="subTitle"/>
          </p:nvPr>
        </p:nvSpPr>
        <p:spPr>
          <a:xfrm>
            <a:off x="4572000" y="2614025"/>
            <a:ext cx="3470700" cy="16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By:</a:t>
            </a:r>
            <a:endParaRPr sz="1400"/>
          </a:p>
          <a:p>
            <a:pPr indent="0" lvl="0" marL="0" rtl="0" algn="l">
              <a:spcBef>
                <a:spcPts val="0"/>
              </a:spcBef>
              <a:spcAft>
                <a:spcPts val="0"/>
              </a:spcAft>
              <a:buNone/>
            </a:pPr>
            <a:r>
              <a:rPr lang="en" sz="1400"/>
              <a:t>Arsany Atef Abdo - Toka Alaa</a:t>
            </a:r>
            <a:endParaRPr sz="1400"/>
          </a:p>
          <a:p>
            <a:pPr indent="0" lvl="0" marL="0" rtl="0" algn="l">
              <a:spcBef>
                <a:spcPts val="0"/>
              </a:spcBef>
              <a:spcAft>
                <a:spcPts val="0"/>
              </a:spcAft>
              <a:buNone/>
            </a:pPr>
            <a:r>
              <a:rPr lang="en" sz="1400"/>
              <a:t>Jamal El Din Ahmed - Hazem Morsy</a:t>
            </a:r>
            <a:endParaRPr sz="1400"/>
          </a:p>
          <a:p>
            <a:pPr indent="0" lvl="0" marL="0" rtl="0" algn="l">
              <a:spcBef>
                <a:spcPts val="0"/>
              </a:spcBef>
              <a:spcAft>
                <a:spcPts val="0"/>
              </a:spcAft>
              <a:buNone/>
            </a:pPr>
            <a:r>
              <a:rPr lang="en" sz="1400"/>
              <a:t>Nada Salama - Yomna Gamal El Din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Supervised By:</a:t>
            </a:r>
            <a:br>
              <a:rPr lang="en" sz="1400"/>
            </a:br>
            <a:r>
              <a:rPr lang="en" sz="1400"/>
              <a:t>Dr. Marwan Torki - Dr. Hicham Elmongui</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7" name="Google Shape;87;p1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n" sz="3600"/>
              <a:t>MIT Interview Dataset </a:t>
            </a:r>
            <a:endParaRPr sz="2400"/>
          </a:p>
        </p:txBody>
      </p:sp>
      <p:pic>
        <p:nvPicPr>
          <p:cNvPr id="154" name="Google Shape;154;p22"/>
          <p:cNvPicPr preferRelativeResize="0"/>
          <p:nvPr/>
        </p:nvPicPr>
        <p:blipFill rotWithShape="1">
          <a:blip r:embed="rId3">
            <a:alphaModFix/>
          </a:blip>
          <a:srcRect b="0" l="4196" r="0" t="18877"/>
          <a:stretch/>
        </p:blipFill>
        <p:spPr>
          <a:xfrm>
            <a:off x="4648300" y="1135300"/>
            <a:ext cx="4380099" cy="2677749"/>
          </a:xfrm>
          <a:prstGeom prst="rect">
            <a:avLst/>
          </a:prstGeom>
          <a:noFill/>
          <a:ln>
            <a:noFill/>
          </a:ln>
        </p:spPr>
      </p:pic>
      <p:sp>
        <p:nvSpPr>
          <p:cNvPr id="155" name="Google Shape;155;p22"/>
          <p:cNvSpPr txBox="1"/>
          <p:nvPr>
            <p:ph idx="4294967295" type="body"/>
          </p:nvPr>
        </p:nvSpPr>
        <p:spPr>
          <a:xfrm>
            <a:off x="311700" y="1257100"/>
            <a:ext cx="4452300" cy="33117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Automated Analysis and Prediction of Job Interview Performance paper [1] which uses the MIT Interview Dataset and we compare our work to the results in this paper.</a:t>
            </a:r>
            <a:endParaRPr/>
          </a:p>
          <a:p>
            <a:pPr indent="-325755" lvl="0" marL="457200" rtl="0" algn="l">
              <a:spcBef>
                <a:spcPts val="0"/>
              </a:spcBef>
              <a:spcAft>
                <a:spcPts val="0"/>
              </a:spcAft>
              <a:buSzPct val="100000"/>
              <a:buChar char="●"/>
            </a:pPr>
            <a:r>
              <a:rPr lang="en"/>
              <a:t>MIT Interview Dataset is </a:t>
            </a:r>
            <a:r>
              <a:rPr lang="en"/>
              <a:t>containing the audio-visual recordings of 138 job interviews, conducted by professional career counselors with 69 undergraduate MIT students.</a:t>
            </a:r>
            <a:endParaRPr/>
          </a:p>
          <a:p>
            <a:pPr indent="-325755" lvl="0" marL="457200" rtl="0" algn="l">
              <a:spcBef>
                <a:spcPts val="0"/>
              </a:spcBef>
              <a:spcAft>
                <a:spcPts val="0"/>
              </a:spcAft>
              <a:buSzPct val="100000"/>
              <a:buChar char="●"/>
            </a:pPr>
            <a:r>
              <a:rPr lang="en"/>
              <a:t>We used 80% of the videos for training and the rest were used for testing.</a:t>
            </a:r>
            <a:endParaRPr/>
          </a:p>
          <a:p>
            <a:pPr indent="0" lvl="0" marL="457200" rtl="0" algn="l">
              <a:spcBef>
                <a:spcPts val="1200"/>
              </a:spcBef>
              <a:spcAft>
                <a:spcPts val="1200"/>
              </a:spcAft>
              <a:buNone/>
            </a:pPr>
            <a:r>
              <a:t/>
            </a:r>
            <a:endParaRPr/>
          </a:p>
        </p:txBody>
      </p:sp>
      <p:sp>
        <p:nvSpPr>
          <p:cNvPr id="156" name="Google Shape;156;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solidFill>
                  <a:schemeClr val="dk1"/>
                </a:solidFill>
              </a:rPr>
              <a:t>Data Labeling  </a:t>
            </a:r>
            <a:endParaRPr>
              <a:solidFill>
                <a:schemeClr val="dk1"/>
              </a:solidFill>
            </a:endParaRPr>
          </a:p>
          <a:p>
            <a:pPr indent="0" lvl="0" marL="0" rtl="0" algn="l">
              <a:spcBef>
                <a:spcPts val="0"/>
              </a:spcBef>
              <a:spcAft>
                <a:spcPts val="0"/>
              </a:spcAft>
              <a:buNone/>
            </a:pPr>
            <a:r>
              <a:t/>
            </a:r>
            <a:endParaRPr/>
          </a:p>
        </p:txBody>
      </p:sp>
      <p:pic>
        <p:nvPicPr>
          <p:cNvPr id="163" name="Google Shape;163;p23"/>
          <p:cNvPicPr preferRelativeResize="0"/>
          <p:nvPr/>
        </p:nvPicPr>
        <p:blipFill>
          <a:blip r:embed="rId3">
            <a:alphaModFix/>
          </a:blip>
          <a:stretch>
            <a:fillRect/>
          </a:stretch>
        </p:blipFill>
        <p:spPr>
          <a:xfrm>
            <a:off x="4779225" y="954712"/>
            <a:ext cx="4210250" cy="4047575"/>
          </a:xfrm>
          <a:prstGeom prst="rect">
            <a:avLst/>
          </a:prstGeom>
          <a:noFill/>
          <a:ln>
            <a:noFill/>
          </a:ln>
        </p:spPr>
      </p:pic>
      <p:sp>
        <p:nvSpPr>
          <p:cNvPr id="164" name="Google Shape;164;p23"/>
          <p:cNvSpPr txBox="1"/>
          <p:nvPr>
            <p:ph idx="4294967295" type="body"/>
          </p:nvPr>
        </p:nvSpPr>
        <p:spPr>
          <a:xfrm>
            <a:off x="311700" y="1229875"/>
            <a:ext cx="43890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each of the videos, there exist Amazon Mechanical Turk ratings, the final ground truth ratings, and the processed feature values. </a:t>
            </a:r>
            <a:endParaRPr/>
          </a:p>
          <a:p>
            <a:pPr indent="-342900" lvl="0" marL="457200" rtl="0" algn="l">
              <a:spcBef>
                <a:spcPts val="0"/>
              </a:spcBef>
              <a:spcAft>
                <a:spcPts val="0"/>
              </a:spcAft>
              <a:buSzPts val="1800"/>
              <a:buChar char="●"/>
            </a:pPr>
            <a:r>
              <a:rPr lang="en"/>
              <a:t>We have 16 labels of 16 different traits.</a:t>
            </a:r>
            <a:endParaRPr/>
          </a:p>
          <a:p>
            <a:pPr indent="0" lvl="0" marL="0" rtl="0" algn="l">
              <a:lnSpc>
                <a:spcPct val="100000"/>
              </a:lnSpc>
              <a:spcBef>
                <a:spcPts val="1200"/>
              </a:spcBef>
              <a:spcAft>
                <a:spcPts val="0"/>
              </a:spcAft>
              <a:buNone/>
            </a:pPr>
            <a:r>
              <a:t/>
            </a:r>
            <a:endParaRPr/>
          </a:p>
          <a:p>
            <a:pPr indent="0" lvl="0" marL="0" rtl="0" algn="l">
              <a:lnSpc>
                <a:spcPct val="100000"/>
              </a:lnSpc>
              <a:spcBef>
                <a:spcPts val="0"/>
              </a:spcBef>
              <a:spcAft>
                <a:spcPts val="0"/>
              </a:spcAft>
              <a:buNone/>
            </a:pPr>
            <a:r>
              <a:t/>
            </a:r>
            <a:endParaRPr/>
          </a:p>
        </p:txBody>
      </p:sp>
      <p:sp>
        <p:nvSpPr>
          <p:cNvPr id="165" name="Google Shape;165;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solidFill>
                  <a:schemeClr val="dk1"/>
                </a:solidFill>
              </a:rPr>
              <a:t>The Interview Procedure</a:t>
            </a:r>
            <a:r>
              <a:rPr lang="en"/>
              <a:t>  </a:t>
            </a:r>
            <a:endParaRPr/>
          </a:p>
          <a:p>
            <a:pPr indent="0" lvl="0" marL="0" rtl="0" algn="l">
              <a:spcBef>
                <a:spcPts val="0"/>
              </a:spcBef>
              <a:spcAft>
                <a:spcPts val="0"/>
              </a:spcAft>
              <a:buNone/>
            </a:pPr>
            <a:r>
              <a:t/>
            </a:r>
            <a:endParaRPr/>
          </a:p>
        </p:txBody>
      </p:sp>
      <p:sp>
        <p:nvSpPr>
          <p:cNvPr id="172" name="Google Shape;172;p24"/>
          <p:cNvSpPr txBox="1"/>
          <p:nvPr>
            <p:ph idx="4294967295" type="body"/>
          </p:nvPr>
        </p:nvSpPr>
        <p:spPr>
          <a:xfrm>
            <a:off x="311700" y="1229875"/>
            <a:ext cx="8520600" cy="38061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a:t>During each interview session, the counselor asked interviewees five different questions, which were recommended by the MIT Career Services. These five questions were presented in the following order by the counselors to the participants: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Q1. So please tell me about yourself.</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Q2. Tell me about a time when you demonstrated leadership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Q3. Tell me about a time when you were working with a team and faced a challenge. How did you overcome the problem?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Q4. What is one of your weaknesses and how do you plan to overcome it?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Q5. Now, why do you think we should hire you?</a:t>
            </a:r>
            <a:endParaRPr/>
          </a:p>
        </p:txBody>
      </p:sp>
      <p:sp>
        <p:nvSpPr>
          <p:cNvPr id="173" name="Google Shape;173;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Facial Expressions</a:t>
            </a:r>
            <a:endParaRPr/>
          </a:p>
        </p:txBody>
      </p:sp>
      <p:sp>
        <p:nvSpPr>
          <p:cNvPr id="180" name="Google Shape;180;p2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2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n"/>
              <a:t>12 facial features</a:t>
            </a:r>
            <a:endParaRPr/>
          </a:p>
        </p:txBody>
      </p:sp>
      <p:sp>
        <p:nvSpPr>
          <p:cNvPr id="187" name="Google Shape;187;p26"/>
          <p:cNvSpPr txBox="1"/>
          <p:nvPr>
            <p:ph idx="4294967295" type="body"/>
          </p:nvPr>
        </p:nvSpPr>
        <p:spPr>
          <a:xfrm>
            <a:off x="311700" y="1152475"/>
            <a:ext cx="5543700" cy="3212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300">
                <a:solidFill>
                  <a:schemeClr val="dk2"/>
                </a:solidFill>
                <a:latin typeface="Arial"/>
                <a:ea typeface="Arial"/>
                <a:cs typeface="Arial"/>
                <a:sym typeface="Arial"/>
              </a:rPr>
              <a:t>The</a:t>
            </a:r>
            <a:r>
              <a:rPr lang="en" sz="1300">
                <a:latin typeface="Arial"/>
                <a:ea typeface="Arial"/>
                <a:cs typeface="Arial"/>
                <a:sym typeface="Arial"/>
              </a:rPr>
              <a:t>y are as following</a:t>
            </a:r>
            <a:r>
              <a:rPr lang="en" sz="1300">
                <a:solidFill>
                  <a:schemeClr val="dk2"/>
                </a:solidFill>
                <a:latin typeface="Arial"/>
                <a:ea typeface="Arial"/>
                <a:cs typeface="Arial"/>
                <a:sym typeface="Arial"/>
              </a:rPr>
              <a:t>: </a:t>
            </a:r>
            <a:endParaRPr sz="1300">
              <a:solidFill>
                <a:schemeClr val="dk2"/>
              </a:solidFill>
              <a:latin typeface="Arial"/>
              <a:ea typeface="Arial"/>
              <a:cs typeface="Arial"/>
              <a:sym typeface="Aria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Pitch</a:t>
            </a:r>
            <a:endParaRPr sz="1300">
              <a:latin typeface="Arial"/>
              <a:ea typeface="Arial"/>
              <a:cs typeface="Arial"/>
              <a:sym typeface="Aria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Roll</a:t>
            </a:r>
            <a:endParaRPr sz="1300">
              <a:latin typeface="Arial"/>
              <a:ea typeface="Arial"/>
              <a:cs typeface="Arial"/>
              <a:sym typeface="Aria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Left Outer Eyebrow (otBrL)</a:t>
            </a:r>
            <a:endParaRPr sz="1300">
              <a:latin typeface="Arial"/>
              <a:ea typeface="Arial"/>
              <a:cs typeface="Arial"/>
              <a:sym typeface="Aria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Right Outer Eyebrow (otBrR)</a:t>
            </a:r>
            <a:endParaRPr sz="1300">
              <a:latin typeface="Arial"/>
              <a:ea typeface="Arial"/>
              <a:cs typeface="Arial"/>
              <a:sym typeface="Aria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Right Outer Eye (EyeOR)</a:t>
            </a:r>
            <a:endParaRPr sz="1300">
              <a:latin typeface="Arial"/>
              <a:ea typeface="Arial"/>
              <a:cs typeface="Arial"/>
              <a:sym typeface="Aria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Inner Lip Height (iLipH)</a:t>
            </a:r>
            <a:endParaRPr sz="1300">
              <a:latin typeface="Arial"/>
              <a:ea typeface="Arial"/>
              <a:cs typeface="Arial"/>
              <a:sym typeface="Aria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Lip Corner Distance (LipCDt).</a:t>
            </a:r>
            <a:endParaRPr sz="2000"/>
          </a:p>
        </p:txBody>
      </p:sp>
      <p:pic>
        <p:nvPicPr>
          <p:cNvPr id="188" name="Google Shape;188;p26"/>
          <p:cNvPicPr preferRelativeResize="0"/>
          <p:nvPr/>
        </p:nvPicPr>
        <p:blipFill rotWithShape="1">
          <a:blip r:embed="rId3">
            <a:alphaModFix/>
          </a:blip>
          <a:srcRect b="12141" l="0" r="0" t="0"/>
          <a:stretch/>
        </p:blipFill>
        <p:spPr>
          <a:xfrm>
            <a:off x="5940325" y="2120375"/>
            <a:ext cx="3115100" cy="2936376"/>
          </a:xfrm>
          <a:prstGeom prst="rect">
            <a:avLst/>
          </a:prstGeom>
          <a:noFill/>
          <a:ln>
            <a:noFill/>
          </a:ln>
        </p:spPr>
      </p:pic>
      <p:sp>
        <p:nvSpPr>
          <p:cNvPr id="189" name="Google Shape;189;p26"/>
          <p:cNvSpPr txBox="1"/>
          <p:nvPr/>
        </p:nvSpPr>
        <p:spPr>
          <a:xfrm>
            <a:off x="3068700" y="1285075"/>
            <a:ext cx="3006600" cy="1585500"/>
          </a:xfrm>
          <a:prstGeom prst="rect">
            <a:avLst/>
          </a:prstGeom>
          <a:noFill/>
          <a:ln>
            <a:noFill/>
          </a:ln>
        </p:spPr>
        <p:txBody>
          <a:bodyPr anchorCtr="0" anchor="t" bIns="91425" lIns="91425" spcFirstLastPara="1" rIns="91425" wrap="square" tIns="91425">
            <a:spAutoFit/>
          </a:bodyPr>
          <a:lstStyle/>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rPr>
              <a:t>Yaw</a:t>
            </a:r>
            <a:endParaRPr sz="1300">
              <a:solidFill>
                <a:schemeClr val="dk2"/>
              </a:solidFill>
            </a:endParaRPr>
          </a:p>
          <a:p>
            <a:pPr indent="0" lvl="0" marL="457200" rtl="0" algn="l">
              <a:lnSpc>
                <a:spcPct val="100000"/>
              </a:lnSpc>
              <a:spcBef>
                <a:spcPts val="0"/>
              </a:spcBef>
              <a:spcAft>
                <a:spcPts val="0"/>
              </a:spcAft>
              <a:buNone/>
            </a:pPr>
            <a:r>
              <a:t/>
            </a:r>
            <a:endParaRPr sz="1300">
              <a:solidFill>
                <a:schemeClr val="dk2"/>
              </a:solidFil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rPr>
              <a:t>Left Inner Eyebrow (inBrL)</a:t>
            </a:r>
            <a:endParaRPr sz="1300">
              <a:solidFill>
                <a:schemeClr val="dk2"/>
              </a:solidFil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rPr>
              <a:t>Right Inner Eyebrow (inBrR)</a:t>
            </a:r>
            <a:endParaRPr sz="1300">
              <a:solidFill>
                <a:schemeClr val="dk2"/>
              </a:solidFil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rPr>
              <a:t>Left Outer Eye (EyeOL)</a:t>
            </a:r>
            <a:endParaRPr sz="1300">
              <a:solidFill>
                <a:schemeClr val="dk2"/>
              </a:solidFill>
            </a:endParaRPr>
          </a:p>
          <a:p>
            <a:pPr indent="-311150" lvl="0" marL="457200" rtl="0" algn="l">
              <a:lnSpc>
                <a:spcPct val="100000"/>
              </a:lnSpc>
              <a:spcBef>
                <a:spcPts val="0"/>
              </a:spcBef>
              <a:spcAft>
                <a:spcPts val="0"/>
              </a:spcAft>
              <a:buClr>
                <a:schemeClr val="dk2"/>
              </a:buClr>
              <a:buSzPts val="1300"/>
              <a:buFont typeface="Arial"/>
              <a:buChar char="●"/>
            </a:pPr>
            <a:r>
              <a:rPr lang="en" sz="1300">
                <a:solidFill>
                  <a:schemeClr val="dk2"/>
                </a:solidFill>
              </a:rPr>
              <a:t>Outer Lip Height (oLipH)</a:t>
            </a:r>
            <a:endParaRPr sz="1300">
              <a:solidFill>
                <a:schemeClr val="dk2"/>
              </a:solidFill>
            </a:endParaRPr>
          </a:p>
          <a:p>
            <a:pPr indent="0" lvl="0" marL="457200" rtl="0" algn="l">
              <a:lnSpc>
                <a:spcPct val="100000"/>
              </a:lnSpc>
              <a:spcBef>
                <a:spcPts val="0"/>
              </a:spcBef>
              <a:spcAft>
                <a:spcPts val="0"/>
              </a:spcAft>
              <a:buNone/>
            </a:pPr>
            <a:r>
              <a:t/>
            </a:r>
            <a:endParaRPr sz="1300">
              <a:solidFill>
                <a:schemeClr val="dk2"/>
              </a:solidFill>
            </a:endParaRPr>
          </a:p>
        </p:txBody>
      </p:sp>
      <p:pic>
        <p:nvPicPr>
          <p:cNvPr descr="Roll_Pitch_Yaw.png" id="190" name="Google Shape;190;p26"/>
          <p:cNvPicPr preferRelativeResize="0"/>
          <p:nvPr/>
        </p:nvPicPr>
        <p:blipFill>
          <a:blip r:embed="rId4">
            <a:alphaModFix/>
          </a:blip>
          <a:stretch>
            <a:fillRect/>
          </a:stretch>
        </p:blipFill>
        <p:spPr>
          <a:xfrm>
            <a:off x="3433763" y="3037525"/>
            <a:ext cx="2276475" cy="1695450"/>
          </a:xfrm>
          <a:prstGeom prst="rect">
            <a:avLst/>
          </a:prstGeom>
          <a:noFill/>
          <a:ln>
            <a:noFill/>
          </a:ln>
        </p:spPr>
      </p:pic>
      <p:sp>
        <p:nvSpPr>
          <p:cNvPr id="191" name="Google Shape;191;p2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2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etect facial landmarks using DLIB and OpenCV</a:t>
            </a:r>
            <a:endParaRPr/>
          </a:p>
          <a:p>
            <a:pPr indent="0" lvl="0" marL="0" rtl="0" algn="l">
              <a:spcBef>
                <a:spcPts val="0"/>
              </a:spcBef>
              <a:spcAft>
                <a:spcPts val="0"/>
              </a:spcAft>
              <a:buNone/>
            </a:pPr>
            <a:r>
              <a:t/>
            </a:r>
            <a:endParaRPr/>
          </a:p>
        </p:txBody>
      </p:sp>
      <p:pic>
        <p:nvPicPr>
          <p:cNvPr id="198" name="Google Shape;198;p27"/>
          <p:cNvPicPr preferRelativeResize="0"/>
          <p:nvPr/>
        </p:nvPicPr>
        <p:blipFill>
          <a:blip r:embed="rId3">
            <a:alphaModFix/>
          </a:blip>
          <a:stretch>
            <a:fillRect/>
          </a:stretch>
        </p:blipFill>
        <p:spPr>
          <a:xfrm>
            <a:off x="152400" y="1203575"/>
            <a:ext cx="3999475" cy="3476400"/>
          </a:xfrm>
          <a:prstGeom prst="rect">
            <a:avLst/>
          </a:prstGeom>
          <a:noFill/>
          <a:ln>
            <a:noFill/>
          </a:ln>
        </p:spPr>
      </p:pic>
      <p:pic>
        <p:nvPicPr>
          <p:cNvPr id="199" name="Google Shape;199;p27"/>
          <p:cNvPicPr preferRelativeResize="0"/>
          <p:nvPr/>
        </p:nvPicPr>
        <p:blipFill>
          <a:blip r:embed="rId4">
            <a:alphaModFix/>
          </a:blip>
          <a:stretch>
            <a:fillRect/>
          </a:stretch>
        </p:blipFill>
        <p:spPr>
          <a:xfrm>
            <a:off x="4283750" y="1203575"/>
            <a:ext cx="4475600" cy="3476400"/>
          </a:xfrm>
          <a:prstGeom prst="rect">
            <a:avLst/>
          </a:prstGeom>
          <a:noFill/>
          <a:ln>
            <a:noFill/>
          </a:ln>
        </p:spPr>
      </p:pic>
      <p:sp>
        <p:nvSpPr>
          <p:cNvPr id="200" name="Google Shape;200;p27"/>
          <p:cNvSpPr txBox="1"/>
          <p:nvPr/>
        </p:nvSpPr>
        <p:spPr>
          <a:xfrm>
            <a:off x="403975" y="4729775"/>
            <a:ext cx="33081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With OpenFace (66 points)</a:t>
            </a:r>
            <a:endParaRPr>
              <a:latin typeface="Lato"/>
              <a:ea typeface="Lato"/>
              <a:cs typeface="Lato"/>
              <a:sym typeface="Lato"/>
            </a:endParaRPr>
          </a:p>
        </p:txBody>
      </p:sp>
      <p:sp>
        <p:nvSpPr>
          <p:cNvPr id="201" name="Google Shape;201;p27"/>
          <p:cNvSpPr txBox="1"/>
          <p:nvPr/>
        </p:nvSpPr>
        <p:spPr>
          <a:xfrm>
            <a:off x="5216475" y="4729775"/>
            <a:ext cx="34875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With OpenCV and DLIB (68 points)</a:t>
            </a:r>
            <a:endParaRPr>
              <a:latin typeface="Lato"/>
              <a:ea typeface="Lato"/>
              <a:cs typeface="Lato"/>
              <a:sym typeface="Lato"/>
            </a:endParaRPr>
          </a:p>
        </p:txBody>
      </p:sp>
      <p:sp>
        <p:nvSpPr>
          <p:cNvPr id="202" name="Google Shape;202;p2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2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Clr>
                <a:schemeClr val="dk2"/>
              </a:buClr>
              <a:buSzPct val="36666"/>
              <a:buFont typeface="Arial"/>
              <a:buNone/>
            </a:pPr>
            <a:r>
              <a:rPr lang="en"/>
              <a:t>Extract (pitch, yaw, roll) features</a:t>
            </a:r>
            <a:endParaRPr/>
          </a:p>
        </p:txBody>
      </p:sp>
      <p:pic>
        <p:nvPicPr>
          <p:cNvPr id="209" name="Google Shape;209;p28"/>
          <p:cNvPicPr preferRelativeResize="0"/>
          <p:nvPr/>
        </p:nvPicPr>
        <p:blipFill>
          <a:blip r:embed="rId3">
            <a:alphaModFix/>
          </a:blip>
          <a:stretch>
            <a:fillRect/>
          </a:stretch>
        </p:blipFill>
        <p:spPr>
          <a:xfrm>
            <a:off x="723900" y="1467675"/>
            <a:ext cx="7505700" cy="3139750"/>
          </a:xfrm>
          <a:prstGeom prst="rect">
            <a:avLst/>
          </a:prstGeom>
          <a:noFill/>
          <a:ln>
            <a:noFill/>
          </a:ln>
        </p:spPr>
      </p:pic>
      <p:sp>
        <p:nvSpPr>
          <p:cNvPr id="210" name="Google Shape;210;p2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r>
              <a:rPr lang="en"/>
              <a:t>Pre-processing</a:t>
            </a:r>
            <a:endParaRPr/>
          </a:p>
        </p:txBody>
      </p:sp>
      <p:pic>
        <p:nvPicPr>
          <p:cNvPr id="217" name="Google Shape;217;p29"/>
          <p:cNvPicPr preferRelativeResize="0"/>
          <p:nvPr/>
        </p:nvPicPr>
        <p:blipFill>
          <a:blip r:embed="rId3">
            <a:alphaModFix/>
          </a:blip>
          <a:stretch>
            <a:fillRect/>
          </a:stretch>
        </p:blipFill>
        <p:spPr>
          <a:xfrm>
            <a:off x="598575" y="1926225"/>
            <a:ext cx="7581900" cy="1409700"/>
          </a:xfrm>
          <a:prstGeom prst="rect">
            <a:avLst/>
          </a:prstGeom>
          <a:noFill/>
          <a:ln>
            <a:noFill/>
          </a:ln>
        </p:spPr>
      </p:pic>
      <p:sp>
        <p:nvSpPr>
          <p:cNvPr id="218" name="Google Shape;218;p2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Facial Model Training</a:t>
            </a:r>
            <a:endParaRPr/>
          </a:p>
        </p:txBody>
      </p:sp>
      <p:sp>
        <p:nvSpPr>
          <p:cNvPr id="225" name="Google Shape;225;p3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30"/>
          <p:cNvSpPr txBox="1"/>
          <p:nvPr/>
        </p:nvSpPr>
        <p:spPr>
          <a:xfrm>
            <a:off x="4336700" y="4003250"/>
            <a:ext cx="4288200" cy="1140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rgbClr val="000000"/>
              </a:buClr>
              <a:buSzPts val="1100"/>
              <a:buFont typeface="Arial"/>
              <a:buNone/>
            </a:pPr>
            <a:r>
              <a:rPr b="1" lang="en" sz="2100">
                <a:solidFill>
                  <a:srgbClr val="2878A2"/>
                </a:solidFill>
                <a:highlight>
                  <a:srgbClr val="CDE8EF"/>
                </a:highlight>
                <a:uFill>
                  <a:noFill/>
                </a:uFill>
                <a:latin typeface="Courier New"/>
                <a:ea typeface="Courier New"/>
                <a:cs typeface="Courier New"/>
                <a:sym typeface="Courier New"/>
                <a:hlinkClick r:id="rId3">
                  <a:extLst>
                    <a:ext uri="{A12FA001-AC4F-418D-AE19-62706E023703}">
                      <ahyp:hlinkClr val="tx"/>
                    </a:ext>
                  </a:extLst>
                </a:hlinkClick>
              </a:rPr>
              <a:t>sklearn.svm</a:t>
            </a:r>
            <a:r>
              <a:rPr lang="en" sz="2300">
                <a:solidFill>
                  <a:srgbClr val="212529"/>
                </a:solidFill>
                <a:highlight>
                  <a:srgbClr val="CDE8EF"/>
                </a:highlight>
                <a:latin typeface="Roboto"/>
                <a:ea typeface="Roboto"/>
                <a:cs typeface="Roboto"/>
                <a:sym typeface="Roboto"/>
              </a:rPr>
              <a:t>.SVR</a:t>
            </a:r>
            <a:endParaRPr sz="1700">
              <a:solidFill>
                <a:srgbClr val="212529"/>
              </a:solidFill>
              <a:highlight>
                <a:srgbClr val="BED4EB"/>
              </a:highlight>
              <a:latin typeface="Roboto"/>
              <a:ea typeface="Roboto"/>
              <a:cs typeface="Roboto"/>
              <a:sym typeface="Roboto"/>
            </a:endParaRPr>
          </a:p>
          <a:p>
            <a:pPr indent="0" lvl="0" marL="0" rtl="0" algn="l">
              <a:lnSpc>
                <a:spcPct val="120000"/>
              </a:lnSpc>
              <a:spcBef>
                <a:spcPts val="1800"/>
              </a:spcBef>
              <a:spcAft>
                <a:spcPts val="0"/>
              </a:spcAft>
              <a:buClr>
                <a:srgbClr val="000000"/>
              </a:buClr>
              <a:buSzPts val="1100"/>
              <a:buFont typeface="Arial"/>
              <a:buNone/>
            </a:pPr>
            <a:r>
              <a:rPr b="1" lang="en" sz="1700">
                <a:solidFill>
                  <a:srgbClr val="212529"/>
                </a:solidFill>
                <a:latin typeface="Roboto"/>
                <a:ea typeface="Roboto"/>
                <a:cs typeface="Roboto"/>
                <a:sym typeface="Roboto"/>
              </a:rPr>
              <a:t>Exhaustive Grid Search : </a:t>
            </a:r>
            <a:r>
              <a:rPr b="1" lang="en" sz="1750">
                <a:solidFill>
                  <a:srgbClr val="2878A2"/>
                </a:solidFill>
                <a:highlight>
                  <a:srgbClr val="F0F7FA"/>
                </a:highlight>
                <a:uFill>
                  <a:noFill/>
                </a:uFill>
                <a:latin typeface="Courier New"/>
                <a:ea typeface="Courier New"/>
                <a:cs typeface="Courier New"/>
                <a:sym typeface="Courier New"/>
                <a:hlinkClick r:id="rId4">
                  <a:extLst>
                    <a:ext uri="{A12FA001-AC4F-418D-AE19-62706E023703}">
                      <ahyp:hlinkClr val="tx"/>
                    </a:ext>
                  </a:extLst>
                </a:hlinkClick>
              </a:rPr>
              <a:t>GridSearchCV</a:t>
            </a:r>
            <a:r>
              <a:rPr lang="en" sz="1900">
                <a:solidFill>
                  <a:srgbClr val="212529"/>
                </a:solidFill>
                <a:highlight>
                  <a:srgbClr val="F0F7FA"/>
                </a:highlight>
                <a:latin typeface="Roboto"/>
                <a:ea typeface="Roboto"/>
                <a:cs typeface="Roboto"/>
                <a:sym typeface="Roboto"/>
              </a:rPr>
              <a:t> </a:t>
            </a:r>
            <a:endParaRPr b="1" sz="2400">
              <a:solidFill>
                <a:srgbClr val="212529"/>
              </a:solidFill>
              <a:highlight>
                <a:srgbClr val="F0F7FA"/>
              </a:highlight>
              <a:latin typeface="Roboto"/>
              <a:ea typeface="Roboto"/>
              <a:cs typeface="Roboto"/>
              <a:sym typeface="Roboto"/>
            </a:endParaRPr>
          </a:p>
          <a:p>
            <a:pPr indent="0" lvl="0" marL="0" rtl="0" algn="l">
              <a:spcBef>
                <a:spcPts val="400"/>
              </a:spcBef>
              <a:spcAft>
                <a:spcPts val="1000"/>
              </a:spcAft>
              <a:buClr>
                <a:srgbClr val="000000"/>
              </a:buClr>
              <a:buSzPts val="1100"/>
              <a:buFont typeface="Arial"/>
              <a:buNone/>
            </a:pPr>
            <a:r>
              <a:t/>
            </a:r>
            <a:endParaRPr sz="1600">
              <a:latin typeface="Lato"/>
              <a:ea typeface="Lato"/>
              <a:cs typeface="Lato"/>
              <a:sym typeface="Lato"/>
            </a:endParaRPr>
          </a:p>
        </p:txBody>
      </p:sp>
      <p:sp>
        <p:nvSpPr>
          <p:cNvPr id="227" name="Google Shape;227;p30"/>
          <p:cNvSpPr txBox="1"/>
          <p:nvPr/>
        </p:nvSpPr>
        <p:spPr>
          <a:xfrm>
            <a:off x="446175" y="1165025"/>
            <a:ext cx="82791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No. Of extracted facial </a:t>
            </a:r>
            <a:r>
              <a:rPr lang="en" sz="1800">
                <a:latin typeface="Lato"/>
                <a:ea typeface="Lato"/>
                <a:cs typeface="Lato"/>
                <a:sym typeface="Lato"/>
              </a:rPr>
              <a:t>features</a:t>
            </a:r>
            <a:r>
              <a:rPr lang="en" sz="1800">
                <a:latin typeface="Lato"/>
                <a:ea typeface="Lato"/>
                <a:cs typeface="Lato"/>
                <a:sym typeface="Lato"/>
              </a:rPr>
              <a:t> per question = 12</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No. of asked questions = 5</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b="1" lang="en" sz="1800">
                <a:latin typeface="Lato"/>
                <a:ea typeface="Lato"/>
                <a:cs typeface="Lato"/>
                <a:sym typeface="Lato"/>
              </a:rPr>
              <a:t>Total input :</a:t>
            </a:r>
            <a:r>
              <a:rPr lang="en" sz="1800">
                <a:latin typeface="Lato"/>
                <a:ea typeface="Lato"/>
                <a:cs typeface="Lato"/>
                <a:sym typeface="Lato"/>
              </a:rPr>
              <a:t> 12 * 5 = 60 features</a:t>
            </a:r>
            <a:endParaRPr/>
          </a:p>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Train a </a:t>
            </a:r>
            <a:r>
              <a:rPr lang="en" sz="1800">
                <a:latin typeface="Lato"/>
                <a:ea typeface="Lato"/>
                <a:cs typeface="Lato"/>
                <a:sym typeface="Lato"/>
              </a:rPr>
              <a:t>Support Vector Regression </a:t>
            </a:r>
            <a:r>
              <a:rPr b="1" lang="en" sz="1800">
                <a:latin typeface="Lato"/>
                <a:ea typeface="Lato"/>
                <a:cs typeface="Lato"/>
                <a:sym typeface="Lato"/>
              </a:rPr>
              <a:t>(SVR)</a:t>
            </a:r>
            <a:r>
              <a:rPr lang="en" sz="1800">
                <a:latin typeface="Lato"/>
                <a:ea typeface="Lato"/>
                <a:cs typeface="Lato"/>
                <a:sym typeface="Lato"/>
              </a:rPr>
              <a:t> model for each label of the 16 traits. </a:t>
            </a:r>
            <a:endParaRPr sz="1800">
              <a:latin typeface="Lato"/>
              <a:ea typeface="Lato"/>
              <a:cs typeface="Lato"/>
              <a:sym typeface="Lato"/>
            </a:endParaRPr>
          </a:p>
          <a:p>
            <a:pPr indent="-342900" lvl="0" marL="457200" rtl="0" algn="l">
              <a:lnSpc>
                <a:spcPct val="150000"/>
              </a:lnSpc>
              <a:spcBef>
                <a:spcPts val="0"/>
              </a:spcBef>
              <a:spcAft>
                <a:spcPts val="0"/>
              </a:spcAft>
              <a:buSzPts val="1800"/>
              <a:buChar char="❏"/>
            </a:pPr>
            <a:r>
              <a:rPr lang="en" sz="1800">
                <a:latin typeface="Lato"/>
                <a:ea typeface="Lato"/>
                <a:cs typeface="Lato"/>
                <a:sym typeface="Lato"/>
              </a:rPr>
              <a:t>For each of the traits, we will use exactly the same set of features. The model automatically learned the weights for individual features for each trait.</a:t>
            </a:r>
            <a:r>
              <a:rPr lang="en" sz="1800"/>
              <a:t> </a:t>
            </a:r>
            <a:endParaRPr sz="1800"/>
          </a:p>
          <a:p>
            <a:pPr indent="-342900" lvl="0" marL="457200" rtl="0" algn="l">
              <a:spcBef>
                <a:spcPts val="0"/>
              </a:spcBef>
              <a:spcAft>
                <a:spcPts val="0"/>
              </a:spcAft>
              <a:buSzPts val="1800"/>
              <a:buFont typeface="Lato"/>
              <a:buChar char="❏"/>
            </a:pPr>
            <a:r>
              <a:rPr b="1" lang="en" sz="1800">
                <a:latin typeface="Lato"/>
                <a:ea typeface="Lato"/>
                <a:cs typeface="Lato"/>
                <a:sym typeface="Lato"/>
              </a:rPr>
              <a:t>Evaluation metric: </a:t>
            </a:r>
            <a:r>
              <a:rPr lang="en" sz="1800">
                <a:latin typeface="Lato"/>
                <a:ea typeface="Lato"/>
                <a:cs typeface="Lato"/>
                <a:sym typeface="Lato"/>
              </a:rPr>
              <a:t> correlation coefficient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Facial Model Results</a:t>
            </a:r>
            <a:endParaRPr/>
          </a:p>
        </p:txBody>
      </p:sp>
      <p:graphicFrame>
        <p:nvGraphicFramePr>
          <p:cNvPr id="233" name="Google Shape;233;p31"/>
          <p:cNvGraphicFramePr/>
          <p:nvPr/>
        </p:nvGraphicFramePr>
        <p:xfrm>
          <a:off x="441013" y="3799450"/>
          <a:ext cx="3000000" cy="3000000"/>
        </p:xfrm>
        <a:graphic>
          <a:graphicData uri="http://schemas.openxmlformats.org/drawingml/2006/table">
            <a:tbl>
              <a:tblPr>
                <a:noFill/>
                <a:tableStyleId>{A36A0A39-55AE-4557-8EB7-8436C16EC8C1}</a:tableStyleId>
              </a:tblPr>
              <a:tblGrid>
                <a:gridCol w="1677575"/>
                <a:gridCol w="1678425"/>
                <a:gridCol w="1678425"/>
                <a:gridCol w="1678425"/>
                <a:gridCol w="1678425"/>
              </a:tblGrid>
              <a:tr h="601275">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Overall</a:t>
                      </a:r>
                      <a:endParaRPr b="1"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Hiring</a:t>
                      </a:r>
                      <a:endParaRPr b="1"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Excited</a:t>
                      </a:r>
                      <a:endParaRPr b="1"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Engagement Tone</a:t>
                      </a:r>
                      <a:endParaRPr b="1"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Friendly</a:t>
                      </a:r>
                      <a:endParaRPr b="1"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601275">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train: 0.994</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 sz="1500">
                          <a:latin typeface="Times New Roman"/>
                          <a:ea typeface="Times New Roman"/>
                          <a:cs typeface="Times New Roman"/>
                          <a:sym typeface="Times New Roman"/>
                        </a:rPr>
                        <a:t>test: 0.573</a:t>
                      </a:r>
                      <a:endParaRPr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train: 0.995</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 sz="1500">
                          <a:latin typeface="Times New Roman"/>
                          <a:ea typeface="Times New Roman"/>
                          <a:cs typeface="Times New Roman"/>
                          <a:sym typeface="Times New Roman"/>
                        </a:rPr>
                        <a:t>test: 0.460</a:t>
                      </a:r>
                      <a:endParaRPr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train: 0.996</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 sz="1500">
                          <a:latin typeface="Times New Roman"/>
                          <a:ea typeface="Times New Roman"/>
                          <a:cs typeface="Times New Roman"/>
                          <a:sym typeface="Times New Roman"/>
                        </a:rPr>
                        <a:t>test: 0.054</a:t>
                      </a:r>
                      <a:endParaRPr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train: 0.996</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 sz="1500">
                          <a:latin typeface="Times New Roman"/>
                          <a:ea typeface="Times New Roman"/>
                          <a:cs typeface="Times New Roman"/>
                          <a:sym typeface="Times New Roman"/>
                        </a:rPr>
                        <a:t>test: 0.086</a:t>
                      </a:r>
                      <a:endParaRPr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train: 0.995</a:t>
                      </a:r>
                      <a:endParaRPr sz="1500">
                        <a:latin typeface="Times New Roman"/>
                        <a:ea typeface="Times New Roman"/>
                        <a:cs typeface="Times New Roman"/>
                        <a:sym typeface="Times New Roman"/>
                      </a:endParaRPr>
                    </a:p>
                    <a:p>
                      <a:pPr indent="0" lvl="0" marL="0" rtl="0" algn="ctr">
                        <a:spcBef>
                          <a:spcPts val="0"/>
                        </a:spcBef>
                        <a:spcAft>
                          <a:spcPts val="0"/>
                        </a:spcAft>
                        <a:buNone/>
                      </a:pPr>
                      <a:r>
                        <a:rPr lang="en" sz="1500">
                          <a:latin typeface="Times New Roman"/>
                          <a:ea typeface="Times New Roman"/>
                          <a:cs typeface="Times New Roman"/>
                          <a:sym typeface="Times New Roman"/>
                        </a:rPr>
                        <a:t>test: 0.562</a:t>
                      </a:r>
                      <a:endParaRPr sz="15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pic>
        <p:nvPicPr>
          <p:cNvPr id="234" name="Google Shape;234;p31"/>
          <p:cNvPicPr preferRelativeResize="0"/>
          <p:nvPr/>
        </p:nvPicPr>
        <p:blipFill rotWithShape="1">
          <a:blip r:embed="rId3">
            <a:alphaModFix/>
          </a:blip>
          <a:srcRect b="0" l="0" r="0" t="6015"/>
          <a:stretch/>
        </p:blipFill>
        <p:spPr>
          <a:xfrm>
            <a:off x="657225" y="1215175"/>
            <a:ext cx="7829550" cy="1468125"/>
          </a:xfrm>
          <a:prstGeom prst="rect">
            <a:avLst/>
          </a:prstGeom>
          <a:noFill/>
          <a:ln>
            <a:noFill/>
          </a:ln>
        </p:spPr>
      </p:pic>
      <p:sp>
        <p:nvSpPr>
          <p:cNvPr id="235" name="Google Shape;235;p3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6" name="Google Shape;236;p3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31"/>
          <p:cNvSpPr txBox="1"/>
          <p:nvPr/>
        </p:nvSpPr>
        <p:spPr>
          <a:xfrm>
            <a:off x="508150" y="3309200"/>
            <a:ext cx="79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f</a:t>
            </a:r>
            <a:r>
              <a:rPr lang="en">
                <a:latin typeface="Roboto"/>
                <a:ea typeface="Roboto"/>
                <a:cs typeface="Roboto"/>
                <a:sym typeface="Roboto"/>
              </a:rPr>
              <a:t>igure is taken from paper “Automated Analysis and Prediction of Job Interview Performance”.</a:t>
            </a:r>
            <a:endParaRPr>
              <a:latin typeface="Roboto"/>
              <a:ea typeface="Roboto"/>
              <a:cs typeface="Roboto"/>
              <a:sym typeface="Roboto"/>
            </a:endParaRPr>
          </a:p>
        </p:txBody>
      </p:sp>
      <p:sp>
        <p:nvSpPr>
          <p:cNvPr id="238" name="Google Shape;238;p31"/>
          <p:cNvSpPr txBox="1"/>
          <p:nvPr/>
        </p:nvSpPr>
        <p:spPr>
          <a:xfrm>
            <a:off x="793225" y="2652300"/>
            <a:ext cx="760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figure shows Correlation Coefficients for SVM, for different combinations of facial (F), prosodic (P), and lexical (L) features.</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Agenda</a:t>
            </a:r>
            <a:endParaRPr sz="3500"/>
          </a:p>
        </p:txBody>
      </p:sp>
      <p:sp>
        <p:nvSpPr>
          <p:cNvPr id="94" name="Google Shape;94;p14"/>
          <p:cNvSpPr txBox="1"/>
          <p:nvPr>
            <p:ph idx="2" type="body"/>
          </p:nvPr>
        </p:nvSpPr>
        <p:spPr>
          <a:xfrm>
            <a:off x="4784925" y="762725"/>
            <a:ext cx="4091700" cy="36564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lang="en" sz="1500"/>
              <a:t>What is Automated Video Interview Analysis?</a:t>
            </a:r>
            <a:endParaRPr sz="1500"/>
          </a:p>
          <a:p>
            <a:pPr indent="0" lvl="0" marL="0" rtl="0" algn="l">
              <a:lnSpc>
                <a:spcPct val="95000"/>
              </a:lnSpc>
              <a:spcBef>
                <a:spcPts val="1200"/>
              </a:spcBef>
              <a:spcAft>
                <a:spcPts val="0"/>
              </a:spcAft>
              <a:buNone/>
            </a:pPr>
            <a:r>
              <a:rPr lang="en" sz="1500"/>
              <a:t>Why Automated Video Interview Analysis?</a:t>
            </a:r>
            <a:endParaRPr sz="1500"/>
          </a:p>
          <a:p>
            <a:pPr indent="0" lvl="0" marL="0" rtl="0" algn="l">
              <a:lnSpc>
                <a:spcPct val="95000"/>
              </a:lnSpc>
              <a:spcBef>
                <a:spcPts val="1200"/>
              </a:spcBef>
              <a:spcAft>
                <a:spcPts val="0"/>
              </a:spcAft>
              <a:buNone/>
            </a:pPr>
            <a:r>
              <a:rPr lang="en" sz="1500"/>
              <a:t>System requirements</a:t>
            </a:r>
            <a:endParaRPr sz="1500"/>
          </a:p>
          <a:p>
            <a:pPr indent="0" lvl="0" marL="0" rtl="0" algn="l">
              <a:lnSpc>
                <a:spcPct val="95000"/>
              </a:lnSpc>
              <a:spcBef>
                <a:spcPts val="1200"/>
              </a:spcBef>
              <a:spcAft>
                <a:spcPts val="0"/>
              </a:spcAft>
              <a:buNone/>
            </a:pPr>
            <a:r>
              <a:rPr lang="en" sz="1500"/>
              <a:t>Dataset - MIT Interview</a:t>
            </a:r>
            <a:endParaRPr sz="1500"/>
          </a:p>
          <a:p>
            <a:pPr indent="0" lvl="0" marL="0" rtl="0" algn="l">
              <a:lnSpc>
                <a:spcPct val="95000"/>
              </a:lnSpc>
              <a:spcBef>
                <a:spcPts val="1200"/>
              </a:spcBef>
              <a:spcAft>
                <a:spcPts val="0"/>
              </a:spcAft>
              <a:buNone/>
            </a:pPr>
            <a:r>
              <a:rPr lang="en" sz="1500"/>
              <a:t>System Modules</a:t>
            </a:r>
            <a:endParaRPr sz="1500"/>
          </a:p>
          <a:p>
            <a:pPr indent="0" lvl="0" marL="0" rtl="0" algn="l">
              <a:lnSpc>
                <a:spcPct val="95000"/>
              </a:lnSpc>
              <a:spcBef>
                <a:spcPts val="1200"/>
              </a:spcBef>
              <a:spcAft>
                <a:spcPts val="0"/>
              </a:spcAft>
              <a:buNone/>
            </a:pPr>
            <a:r>
              <a:rPr lang="en" sz="1500"/>
              <a:t>Combining Models</a:t>
            </a:r>
            <a:endParaRPr sz="1500"/>
          </a:p>
          <a:p>
            <a:pPr indent="0" lvl="0" marL="0" rtl="0" algn="l">
              <a:lnSpc>
                <a:spcPct val="95000"/>
              </a:lnSpc>
              <a:spcBef>
                <a:spcPts val="1200"/>
              </a:spcBef>
              <a:spcAft>
                <a:spcPts val="0"/>
              </a:spcAft>
              <a:buNone/>
            </a:pPr>
            <a:r>
              <a:rPr lang="en" sz="1500"/>
              <a:t>Application Demo</a:t>
            </a:r>
            <a:endParaRPr sz="1500"/>
          </a:p>
          <a:p>
            <a:pPr indent="0" lvl="0" marL="0" rtl="0" algn="l">
              <a:lnSpc>
                <a:spcPct val="95000"/>
              </a:lnSpc>
              <a:spcBef>
                <a:spcPts val="1200"/>
              </a:spcBef>
              <a:spcAft>
                <a:spcPts val="0"/>
              </a:spcAft>
              <a:buNone/>
            </a:pPr>
            <a:r>
              <a:rPr lang="en" sz="1500"/>
              <a:t>Future work</a:t>
            </a:r>
            <a:endParaRPr sz="1500"/>
          </a:p>
          <a:p>
            <a:pPr indent="0" lvl="0" marL="0" rtl="0" algn="l">
              <a:lnSpc>
                <a:spcPct val="95000"/>
              </a:lnSpc>
              <a:spcBef>
                <a:spcPts val="1200"/>
              </a:spcBef>
              <a:spcAft>
                <a:spcPts val="1200"/>
              </a:spcAft>
              <a:buNone/>
            </a:pPr>
            <a:r>
              <a:rPr lang="en" sz="1500"/>
              <a:t>References</a:t>
            </a:r>
            <a:endParaRPr sz="1500"/>
          </a:p>
        </p:txBody>
      </p:sp>
      <p:sp>
        <p:nvSpPr>
          <p:cNvPr id="95" name="Google Shape;95;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6" name="Google Shape;96;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Hand Gestures</a:t>
            </a:r>
            <a:endParaRPr/>
          </a:p>
        </p:txBody>
      </p:sp>
      <p:sp>
        <p:nvSpPr>
          <p:cNvPr id="244" name="Google Shape;244;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Body Language Tips for Interview</a:t>
            </a:r>
            <a:endParaRPr/>
          </a:p>
        </p:txBody>
      </p:sp>
      <p:sp>
        <p:nvSpPr>
          <p:cNvPr id="251" name="Google Shape;251;p33"/>
          <p:cNvSpPr txBox="1"/>
          <p:nvPr>
            <p:ph idx="4294967295" type="body"/>
          </p:nvPr>
        </p:nvSpPr>
        <p:spPr>
          <a:xfrm>
            <a:off x="311700" y="1321800"/>
            <a:ext cx="8520600" cy="3083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Keep your body open.</a:t>
            </a:r>
            <a:endParaRPr sz="1500"/>
          </a:p>
          <a:p>
            <a:pPr indent="-323850" lvl="0" marL="457200" rtl="0" algn="l">
              <a:spcBef>
                <a:spcPts val="0"/>
              </a:spcBef>
              <a:spcAft>
                <a:spcPts val="0"/>
              </a:spcAft>
              <a:buSzPts val="1500"/>
              <a:buChar char="●"/>
            </a:pPr>
            <a:r>
              <a:rPr lang="en" sz="1500"/>
              <a:t>Lean forward from the waist.</a:t>
            </a:r>
            <a:endParaRPr sz="1500"/>
          </a:p>
          <a:p>
            <a:pPr indent="-323850" lvl="0" marL="457200" rtl="0" algn="l">
              <a:spcBef>
                <a:spcPts val="0"/>
              </a:spcBef>
              <a:spcAft>
                <a:spcPts val="0"/>
              </a:spcAft>
              <a:buSzPts val="1500"/>
              <a:buChar char="●"/>
            </a:pPr>
            <a:r>
              <a:rPr lang="en" sz="1500"/>
              <a:t>Slow your breathing down.</a:t>
            </a:r>
            <a:endParaRPr sz="1500"/>
          </a:p>
          <a:p>
            <a:pPr indent="-323850" lvl="0" marL="457200" rtl="0" algn="l">
              <a:spcBef>
                <a:spcPts val="0"/>
              </a:spcBef>
              <a:spcAft>
                <a:spcPts val="0"/>
              </a:spcAft>
              <a:buSzPts val="1500"/>
              <a:buChar char="●"/>
            </a:pPr>
            <a:r>
              <a:rPr lang="en" sz="1500"/>
              <a:t>Use a steady hand gesture to emphasize a point.</a:t>
            </a:r>
            <a:endParaRPr sz="1500"/>
          </a:p>
          <a:p>
            <a:pPr indent="-323850" lvl="0" marL="457200" rtl="0" algn="l">
              <a:spcBef>
                <a:spcPts val="0"/>
              </a:spcBef>
              <a:spcAft>
                <a:spcPts val="0"/>
              </a:spcAft>
              <a:buSzPts val="1500"/>
              <a:buChar char="●"/>
            </a:pPr>
            <a:r>
              <a:rPr lang="en" sz="1500"/>
              <a:t>Use hand movement or positive gestures.</a:t>
            </a:r>
            <a:endParaRPr sz="1500"/>
          </a:p>
          <a:p>
            <a:pPr indent="-323850" lvl="0" marL="457200" rtl="0" algn="l">
              <a:spcBef>
                <a:spcPts val="0"/>
              </a:spcBef>
              <a:spcAft>
                <a:spcPts val="0"/>
              </a:spcAft>
              <a:buSzPts val="1500"/>
              <a:buChar char="●"/>
            </a:pPr>
            <a:r>
              <a:rPr lang="en" sz="1500"/>
              <a:t>Palm upwards signifies honest and trustworthiness.</a:t>
            </a:r>
            <a:endParaRPr sz="1500"/>
          </a:p>
          <a:p>
            <a:pPr indent="-323850" lvl="0" marL="457200" rtl="0" algn="l">
              <a:spcBef>
                <a:spcPts val="0"/>
              </a:spcBef>
              <a:spcAft>
                <a:spcPts val="0"/>
              </a:spcAft>
              <a:buSzPts val="1500"/>
              <a:buChar char="●"/>
            </a:pPr>
            <a:r>
              <a:rPr lang="en" sz="1500"/>
              <a:t>Avoid clasping hands and clenching fists as they reflect anxiety.</a:t>
            </a:r>
            <a:endParaRPr sz="1500"/>
          </a:p>
          <a:p>
            <a:pPr indent="-323850" lvl="0" marL="457200" rtl="0" algn="l">
              <a:spcBef>
                <a:spcPts val="0"/>
              </a:spcBef>
              <a:spcAft>
                <a:spcPts val="0"/>
              </a:spcAft>
              <a:buSzPts val="1500"/>
              <a:buChar char="●"/>
            </a:pPr>
            <a:r>
              <a:rPr lang="en" sz="1500"/>
              <a:t>Avoid touching your face “signal of lying”.</a:t>
            </a:r>
            <a:endParaRPr sz="1500"/>
          </a:p>
          <a:p>
            <a:pPr indent="-323850" lvl="0" marL="457200" rtl="0" algn="l">
              <a:spcBef>
                <a:spcPts val="0"/>
              </a:spcBef>
              <a:spcAft>
                <a:spcPts val="0"/>
              </a:spcAft>
              <a:buSzPts val="1500"/>
              <a:buChar char="●"/>
            </a:pPr>
            <a:r>
              <a:rPr lang="en" sz="1500"/>
              <a:t>Wild hand or arm movements are not good, it reflects that you are nervous and unpredictable.</a:t>
            </a:r>
            <a:endParaRPr sz="1500"/>
          </a:p>
          <a:p>
            <a:pPr indent="-323850" lvl="0" marL="457200" rtl="0" algn="l">
              <a:spcBef>
                <a:spcPts val="0"/>
              </a:spcBef>
              <a:spcAft>
                <a:spcPts val="0"/>
              </a:spcAft>
              <a:buSzPts val="1500"/>
              <a:buChar char="●"/>
            </a:pPr>
            <a:r>
              <a:rPr lang="en" sz="1500"/>
              <a:t>Do not cross your arms, as it shows disrespect and could add negative impressions to the interviewer. </a:t>
            </a:r>
            <a:endParaRPr sz="1500"/>
          </a:p>
        </p:txBody>
      </p:sp>
      <p:sp>
        <p:nvSpPr>
          <p:cNvPr id="252" name="Google Shape;252;p3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p3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 Gestures</a:t>
            </a:r>
            <a:endParaRPr/>
          </a:p>
        </p:txBody>
      </p:sp>
      <p:sp>
        <p:nvSpPr>
          <p:cNvPr id="259" name="Google Shape;259;p34"/>
          <p:cNvSpPr txBox="1"/>
          <p:nvPr>
            <p:ph idx="4294967295" type="body"/>
          </p:nvPr>
        </p:nvSpPr>
        <p:spPr>
          <a:xfrm>
            <a:off x="311700" y="1321800"/>
            <a:ext cx="8520600" cy="3083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500"/>
              <a:t>Get Hand Landmarks</a:t>
            </a:r>
            <a:r>
              <a:rPr b="1" lang="en" sz="1500"/>
              <a:t>:</a:t>
            </a:r>
            <a:endParaRPr sz="1500"/>
          </a:p>
          <a:p>
            <a:pPr indent="0" lvl="0" marL="0" rtl="0" algn="l">
              <a:spcBef>
                <a:spcPts val="1200"/>
              </a:spcBef>
              <a:spcAft>
                <a:spcPts val="0"/>
              </a:spcAft>
              <a:buNone/>
            </a:pPr>
            <a:r>
              <a:rPr lang="en" sz="1500"/>
              <a:t>MediaPipe hand landmark model performs precise keypoint localization of 21 - 3D hand-knuckle coordinates inside the detected hand regions via regression, that is direct coordinate prediction. The model learns a consistent internal hand pose representation and is robust even to partially visible hands and self-occlusions.</a:t>
            </a:r>
            <a:endParaRPr sz="1500"/>
          </a:p>
          <a:p>
            <a:pPr indent="0" lvl="0" marL="0" rtl="0" algn="l">
              <a:spcBef>
                <a:spcPts val="1200"/>
              </a:spcBef>
              <a:spcAft>
                <a:spcPts val="0"/>
              </a:spcAft>
              <a:buNone/>
            </a:pPr>
            <a:r>
              <a:rPr lang="en" sz="1500"/>
              <a:t>It’s very fast according to any other methods as openpose, AlphaPose, RCNN, etc..., Its speed on an example from the MIT dataset: 	</a:t>
            </a:r>
            <a:endParaRPr sz="1500"/>
          </a:p>
          <a:p>
            <a:pPr indent="0" lvl="0" marL="0" rtl="0" algn="l">
              <a:spcBef>
                <a:spcPts val="1200"/>
              </a:spcBef>
              <a:spcAft>
                <a:spcPts val="0"/>
              </a:spcAft>
              <a:buNone/>
            </a:pPr>
            <a:r>
              <a:rPr lang="en" sz="1500"/>
              <a:t>2:15 is the time needed to get data from a video of length = 3:17.</a:t>
            </a:r>
            <a:endParaRPr sz="1500"/>
          </a:p>
          <a:p>
            <a:pPr indent="0" lvl="0" marL="0" rtl="0" algn="l">
              <a:spcBef>
                <a:spcPts val="1200"/>
              </a:spcBef>
              <a:spcAft>
                <a:spcPts val="1200"/>
              </a:spcAft>
              <a:buNone/>
            </a:pPr>
            <a:r>
              <a:rPr lang="en" sz="1500"/>
              <a:t>Also, it is suitable for our problem, it gets only hand points without a load of other body points.</a:t>
            </a:r>
            <a:endParaRPr sz="1500"/>
          </a:p>
        </p:txBody>
      </p:sp>
      <p:sp>
        <p:nvSpPr>
          <p:cNvPr id="260" name="Google Shape;260;p3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MediaPipe Hand Landmarks</a:t>
            </a:r>
            <a:endParaRPr/>
          </a:p>
        </p:txBody>
      </p:sp>
      <p:pic>
        <p:nvPicPr>
          <p:cNvPr id="267" name="Google Shape;267;p35"/>
          <p:cNvPicPr preferRelativeResize="0"/>
          <p:nvPr/>
        </p:nvPicPr>
        <p:blipFill>
          <a:blip r:embed="rId3">
            <a:alphaModFix/>
          </a:blip>
          <a:stretch>
            <a:fillRect/>
          </a:stretch>
        </p:blipFill>
        <p:spPr>
          <a:xfrm>
            <a:off x="152400" y="1170200"/>
            <a:ext cx="8839199" cy="3081976"/>
          </a:xfrm>
          <a:prstGeom prst="rect">
            <a:avLst/>
          </a:prstGeom>
          <a:noFill/>
          <a:ln>
            <a:noFill/>
          </a:ln>
        </p:spPr>
      </p:pic>
      <p:sp>
        <p:nvSpPr>
          <p:cNvPr id="268" name="Google Shape;268;p3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3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 Gestures</a:t>
            </a:r>
            <a:endParaRPr/>
          </a:p>
        </p:txBody>
      </p:sp>
      <p:sp>
        <p:nvSpPr>
          <p:cNvPr id="275" name="Google Shape;275;p36"/>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DataSet:</a:t>
            </a:r>
            <a:endParaRPr/>
          </a:p>
          <a:p>
            <a:pPr indent="0" lvl="0" marL="0" rtl="0" algn="l">
              <a:spcBef>
                <a:spcPts val="1200"/>
              </a:spcBef>
              <a:spcAft>
                <a:spcPts val="0"/>
              </a:spcAft>
              <a:buNone/>
            </a:pPr>
            <a:r>
              <a:rPr lang="en"/>
              <a:t>Using MIT dataset after labeling videos in, labels are (Rest - Move - Clasped hand - Crossed arm). The result was 57 videos had labels, and the rest of 138 videos hands did not appear clearly in them.</a:t>
            </a:r>
            <a:endParaRPr/>
          </a:p>
          <a:p>
            <a:pPr indent="0" lvl="0" marL="0" rtl="0" algn="l">
              <a:spcBef>
                <a:spcPts val="1200"/>
              </a:spcBef>
              <a:spcAft>
                <a:spcPts val="0"/>
              </a:spcAft>
              <a:buNone/>
            </a:pPr>
            <a:r>
              <a:rPr b="1" lang="en"/>
              <a:t>Approach:</a:t>
            </a:r>
            <a:endParaRPr b="1"/>
          </a:p>
          <a:p>
            <a:pPr indent="0" lvl="0" marL="0" rtl="0" algn="l">
              <a:spcBef>
                <a:spcPts val="1200"/>
              </a:spcBef>
              <a:spcAft>
                <a:spcPts val="1200"/>
              </a:spcAft>
              <a:buNone/>
            </a:pPr>
            <a:r>
              <a:rPr lang="en"/>
              <a:t>Using the idea used in ‘gesture unit segmentation using support vector machines’ paper [2] but with some changes. It used the shoulder and wrist points and calculating their displacement and acceleration as input of the SVM model. Since the analysis of results in the paper proves that using hand ‘wrist’ points only has results better than using shoulders and using only past time displacement gives better results, we decide to work on all hand-points we could get and use only past time displacement.</a:t>
            </a:r>
            <a:endParaRPr/>
          </a:p>
        </p:txBody>
      </p:sp>
      <p:sp>
        <p:nvSpPr>
          <p:cNvPr id="276" name="Google Shape;276;p3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3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 Gestures</a:t>
            </a:r>
            <a:endParaRPr/>
          </a:p>
        </p:txBody>
      </p:sp>
      <p:sp>
        <p:nvSpPr>
          <p:cNvPr id="283" name="Google Shape;283;p37"/>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Steps:</a:t>
            </a:r>
            <a:endParaRPr b="1"/>
          </a:p>
          <a:p>
            <a:pPr indent="-334327" lvl="0" marL="457200" rtl="0" algn="l">
              <a:spcBef>
                <a:spcPts val="1200"/>
              </a:spcBef>
              <a:spcAft>
                <a:spcPts val="0"/>
              </a:spcAft>
              <a:buSzPct val="100000"/>
              <a:buChar char="●"/>
            </a:pPr>
            <a:r>
              <a:rPr lang="en"/>
              <a:t>Using MediaPipe Hands to get points of both hands.</a:t>
            </a:r>
            <a:endParaRPr/>
          </a:p>
          <a:p>
            <a:pPr indent="-334327" lvl="0" marL="457200" rtl="0" algn="l">
              <a:spcBef>
                <a:spcPts val="0"/>
              </a:spcBef>
              <a:spcAft>
                <a:spcPts val="0"/>
              </a:spcAft>
              <a:buSzPct val="100000"/>
              <a:buChar char="●"/>
            </a:pPr>
            <a:r>
              <a:rPr lang="en"/>
              <a:t>Calculate velocity and acceleration for wrist only by using only past time displacement.</a:t>
            </a:r>
            <a:endParaRPr/>
          </a:p>
          <a:p>
            <a:pPr indent="-334327" lvl="0" marL="457200" rtl="0" algn="l">
              <a:spcBef>
                <a:spcPts val="0"/>
              </a:spcBef>
              <a:spcAft>
                <a:spcPts val="0"/>
              </a:spcAft>
              <a:buSzPct val="100000"/>
              <a:buChar char="●"/>
            </a:pPr>
            <a:r>
              <a:rPr lang="en"/>
              <a:t>Using Cluster centroids to balance data and standard scaler to normalize it.</a:t>
            </a:r>
            <a:endParaRPr/>
          </a:p>
          <a:p>
            <a:pPr indent="-334327" lvl="0" marL="457200" rtl="0" algn="l">
              <a:spcBef>
                <a:spcPts val="0"/>
              </a:spcBef>
              <a:spcAft>
                <a:spcPts val="0"/>
              </a:spcAft>
              <a:buSzPct val="100000"/>
              <a:buChar char="●"/>
            </a:pPr>
            <a:r>
              <a:rPr lang="en"/>
              <a:t>Using PCA reduces features from 134 to 10.</a:t>
            </a:r>
            <a:endParaRPr/>
          </a:p>
          <a:p>
            <a:pPr indent="-334327" lvl="0" marL="457200" rtl="0" algn="l">
              <a:spcBef>
                <a:spcPts val="0"/>
              </a:spcBef>
              <a:spcAft>
                <a:spcPts val="0"/>
              </a:spcAft>
              <a:buSzPct val="100000"/>
              <a:buChar char="●"/>
            </a:pPr>
            <a:r>
              <a:rPr lang="en"/>
              <a:t>Applying Grid Search on SVC to get the best parameters.</a:t>
            </a:r>
            <a:endParaRPr/>
          </a:p>
          <a:p>
            <a:pPr indent="-334327" lvl="0" marL="457200" rtl="0" algn="l">
              <a:spcBef>
                <a:spcPts val="0"/>
              </a:spcBef>
              <a:spcAft>
                <a:spcPts val="0"/>
              </a:spcAft>
              <a:buSzPct val="100000"/>
              <a:buChar char="●"/>
            </a:pPr>
            <a:r>
              <a:rPr lang="en"/>
              <a:t>Train the model</a:t>
            </a:r>
            <a:endParaRPr/>
          </a:p>
          <a:p>
            <a:pPr indent="0" lvl="0" marL="0" rtl="0" algn="l">
              <a:spcBef>
                <a:spcPts val="1200"/>
              </a:spcBef>
              <a:spcAft>
                <a:spcPts val="0"/>
              </a:spcAft>
              <a:buNone/>
            </a:pPr>
            <a:r>
              <a:rPr lang="en"/>
              <a:t>The result of a video is an array containing labels for each frame. Then we get the ratio of each class and also the ratio of undetected hands frames.</a:t>
            </a:r>
            <a:endParaRPr/>
          </a:p>
          <a:p>
            <a:pPr indent="0" lvl="0" marL="0" rtl="0" algn="l">
              <a:spcBef>
                <a:spcPts val="1200"/>
              </a:spcBef>
              <a:spcAft>
                <a:spcPts val="1200"/>
              </a:spcAft>
              <a:buNone/>
            </a:pPr>
            <a:r>
              <a:rPr lang="en"/>
              <a:t>Labels are (Rest - Move - Clasped hand - Crossed arm).</a:t>
            </a:r>
            <a:endParaRPr/>
          </a:p>
        </p:txBody>
      </p:sp>
      <p:sp>
        <p:nvSpPr>
          <p:cNvPr id="284" name="Google Shape;284;p3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3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291" name="Google Shape;291;p38"/>
          <p:cNvSpPr txBox="1"/>
          <p:nvPr>
            <p:ph idx="4294967295" type="body"/>
          </p:nvPr>
        </p:nvSpPr>
        <p:spPr>
          <a:xfrm>
            <a:off x="311700" y="1229875"/>
            <a:ext cx="8520600" cy="52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Train Accuracy: </a:t>
            </a:r>
            <a:r>
              <a:rPr b="1" lang="en" sz="2000"/>
              <a:t>94.8%						</a:t>
            </a:r>
            <a:r>
              <a:rPr lang="en" sz="2000"/>
              <a:t>Test </a:t>
            </a:r>
            <a:r>
              <a:rPr lang="en" sz="2000"/>
              <a:t>Accuracy: </a:t>
            </a:r>
            <a:r>
              <a:rPr b="1" lang="en" sz="2000"/>
              <a:t>69.69%</a:t>
            </a:r>
            <a:endParaRPr/>
          </a:p>
        </p:txBody>
      </p:sp>
      <p:pic>
        <p:nvPicPr>
          <p:cNvPr id="292" name="Google Shape;292;p38"/>
          <p:cNvPicPr preferRelativeResize="0"/>
          <p:nvPr/>
        </p:nvPicPr>
        <p:blipFill>
          <a:blip r:embed="rId3">
            <a:alphaModFix/>
          </a:blip>
          <a:stretch>
            <a:fillRect/>
          </a:stretch>
        </p:blipFill>
        <p:spPr>
          <a:xfrm>
            <a:off x="5180950" y="1751613"/>
            <a:ext cx="3429000" cy="2295525"/>
          </a:xfrm>
          <a:prstGeom prst="rect">
            <a:avLst/>
          </a:prstGeom>
          <a:noFill/>
          <a:ln>
            <a:noFill/>
          </a:ln>
        </p:spPr>
      </p:pic>
      <p:sp>
        <p:nvSpPr>
          <p:cNvPr id="293" name="Google Shape;293;p38"/>
          <p:cNvSpPr txBox="1"/>
          <p:nvPr/>
        </p:nvSpPr>
        <p:spPr>
          <a:xfrm>
            <a:off x="311700" y="1751625"/>
            <a:ext cx="4655100" cy="284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It is clear that this model needs more data to train on, as before balancing data number of frames were 277059 frames, and after balancing, </a:t>
            </a:r>
            <a:r>
              <a:rPr lang="en" sz="1800">
                <a:solidFill>
                  <a:schemeClr val="dk2"/>
                </a:solidFill>
                <a:latin typeface="Roboto"/>
                <a:ea typeface="Roboto"/>
                <a:cs typeface="Roboto"/>
                <a:sym typeface="Roboto"/>
              </a:rPr>
              <a:t>they</a:t>
            </a:r>
            <a:r>
              <a:rPr lang="en" sz="1800">
                <a:solidFill>
                  <a:schemeClr val="dk2"/>
                </a:solidFill>
                <a:latin typeface="Roboto"/>
                <a:ea typeface="Roboto"/>
                <a:cs typeface="Roboto"/>
                <a:sym typeface="Roboto"/>
              </a:rPr>
              <a:t> became 12420 frames only. </a:t>
            </a:r>
            <a:endParaRPr sz="1800">
              <a:solidFill>
                <a:schemeClr val="dk2"/>
              </a:solidFill>
              <a:latin typeface="Roboto"/>
              <a:ea typeface="Roboto"/>
              <a:cs typeface="Roboto"/>
              <a:sym typeface="Roboto"/>
            </a:endParaRPr>
          </a:p>
          <a:p>
            <a:pPr indent="0" lvl="0" marL="0" rtl="0" algn="l">
              <a:lnSpc>
                <a:spcPct val="115000"/>
              </a:lnSpc>
              <a:spcBef>
                <a:spcPts val="1200"/>
              </a:spcBef>
              <a:spcAft>
                <a:spcPts val="1200"/>
              </a:spcAft>
              <a:buNone/>
            </a:pPr>
            <a:r>
              <a:rPr lang="en" sz="1800">
                <a:solidFill>
                  <a:schemeClr val="dk2"/>
                </a:solidFill>
                <a:latin typeface="Roboto"/>
                <a:ea typeface="Roboto"/>
                <a:cs typeface="Roboto"/>
                <a:sym typeface="Roboto"/>
              </a:rPr>
              <a:t>There is no other available dataset for this part that we can use, so the future work for this part is to train with a larger dataset and have a variety of classes also.</a:t>
            </a:r>
            <a:endParaRPr sz="1800">
              <a:solidFill>
                <a:schemeClr val="dk2"/>
              </a:solidFill>
              <a:latin typeface="Roboto"/>
              <a:ea typeface="Roboto"/>
              <a:cs typeface="Roboto"/>
              <a:sym typeface="Roboto"/>
            </a:endParaRPr>
          </a:p>
        </p:txBody>
      </p:sp>
      <p:sp>
        <p:nvSpPr>
          <p:cNvPr id="294" name="Google Shape;294;p3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3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Hand Over Face</a:t>
            </a:r>
            <a:endParaRPr/>
          </a:p>
        </p:txBody>
      </p:sp>
      <p:sp>
        <p:nvSpPr>
          <p:cNvPr id="301" name="Google Shape;301;p3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3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 Over Face</a:t>
            </a:r>
            <a:endParaRPr/>
          </a:p>
        </p:txBody>
      </p:sp>
      <p:sp>
        <p:nvSpPr>
          <p:cNvPr id="308" name="Google Shape;308;p40"/>
          <p:cNvSpPr txBox="1"/>
          <p:nvPr>
            <p:ph idx="4294967295" type="body"/>
          </p:nvPr>
        </p:nvSpPr>
        <p:spPr>
          <a:xfrm>
            <a:off x="311700" y="1229875"/>
            <a:ext cx="6632100" cy="333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CNN model for object detection is used called Yolov3-spp. The idea is taken from keras creator’s tweet </a:t>
            </a:r>
            <a:r>
              <a:rPr lang="en"/>
              <a:t>Francois Chollet.</a:t>
            </a:r>
            <a:endParaRPr/>
          </a:p>
          <a:p>
            <a:pPr indent="0" lvl="0" marL="0" rtl="0" algn="l">
              <a:spcBef>
                <a:spcPts val="1200"/>
              </a:spcBef>
              <a:spcAft>
                <a:spcPts val="0"/>
              </a:spcAft>
              <a:buNone/>
            </a:pPr>
            <a:r>
              <a:rPr lang="en"/>
              <a:t>The spatial pyramid pooling unit(SPP) in the model helps in:</a:t>
            </a:r>
            <a:endParaRPr/>
          </a:p>
          <a:p>
            <a:pPr indent="-342900" lvl="0" marL="457200" rtl="0" algn="l">
              <a:spcBef>
                <a:spcPts val="1200"/>
              </a:spcBef>
              <a:spcAft>
                <a:spcPts val="0"/>
              </a:spcAft>
              <a:buSzPts val="1800"/>
              <a:buAutoNum type="arabicParenR"/>
            </a:pPr>
            <a:r>
              <a:rPr lang="en"/>
              <a:t>Effectively avoid the problems of image distortion caused by cropping and zooming the image area.</a:t>
            </a:r>
            <a:endParaRPr/>
          </a:p>
          <a:p>
            <a:pPr indent="-342900" lvl="0" marL="457200" rtl="0" algn="l">
              <a:spcBef>
                <a:spcPts val="0"/>
              </a:spcBef>
              <a:spcAft>
                <a:spcPts val="0"/>
              </a:spcAft>
              <a:buSzPts val="1800"/>
              <a:buAutoNum type="arabicParenR"/>
            </a:pPr>
            <a:r>
              <a:rPr lang="en"/>
              <a:t>The problem of repeated feature extraction of the image by the convolutional neural network is solved, the speed of generating candidate frames is greatly improved, and the calculation cost is saved.</a:t>
            </a:r>
            <a:endParaRPr/>
          </a:p>
        </p:txBody>
      </p:sp>
      <p:sp>
        <p:nvSpPr>
          <p:cNvPr id="309" name="Google Shape;309;p4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4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40"/>
          <p:cNvPicPr preferRelativeResize="0"/>
          <p:nvPr/>
        </p:nvPicPr>
        <p:blipFill>
          <a:blip r:embed="rId3">
            <a:alphaModFix/>
          </a:blip>
          <a:stretch>
            <a:fillRect/>
          </a:stretch>
        </p:blipFill>
        <p:spPr>
          <a:xfrm>
            <a:off x="6943788" y="1229875"/>
            <a:ext cx="2200275" cy="2457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 Over Face</a:t>
            </a:r>
            <a:endParaRPr/>
          </a:p>
        </p:txBody>
      </p:sp>
      <p:pic>
        <p:nvPicPr>
          <p:cNvPr id="317" name="Google Shape;317;p41"/>
          <p:cNvPicPr preferRelativeResize="0"/>
          <p:nvPr/>
        </p:nvPicPr>
        <p:blipFill>
          <a:blip r:embed="rId3">
            <a:alphaModFix/>
          </a:blip>
          <a:stretch>
            <a:fillRect/>
          </a:stretch>
        </p:blipFill>
        <p:spPr>
          <a:xfrm>
            <a:off x="-1" y="1273025"/>
            <a:ext cx="9144000" cy="3870466"/>
          </a:xfrm>
          <a:prstGeom prst="rect">
            <a:avLst/>
          </a:prstGeom>
          <a:noFill/>
          <a:ln>
            <a:noFill/>
          </a:ln>
        </p:spPr>
      </p:pic>
      <p:sp>
        <p:nvSpPr>
          <p:cNvPr id="318" name="Google Shape;318;p4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4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598100" y="2152350"/>
            <a:ext cx="83862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180"/>
              <a:t>What is Automated Video Interview Analysis ?</a:t>
            </a:r>
            <a:endParaRPr sz="3180"/>
          </a:p>
        </p:txBody>
      </p:sp>
      <p:sp>
        <p:nvSpPr>
          <p:cNvPr id="102" name="Google Shape;102;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 Over Face</a:t>
            </a:r>
            <a:endParaRPr/>
          </a:p>
        </p:txBody>
      </p:sp>
      <p:sp>
        <p:nvSpPr>
          <p:cNvPr id="325" name="Google Shape;325;p42"/>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Facetouch Dataset:</a:t>
            </a:r>
            <a:endParaRPr b="1"/>
          </a:p>
          <a:p>
            <a:pPr indent="0" lvl="0" marL="0" rtl="0" algn="l">
              <a:spcBef>
                <a:spcPts val="1200"/>
              </a:spcBef>
              <a:spcAft>
                <a:spcPts val="0"/>
              </a:spcAft>
              <a:buNone/>
            </a:pPr>
            <a:r>
              <a:rPr lang="en"/>
              <a:t>It contains 1040 images splitted into 75% train, 15% validation and 10% test.</a:t>
            </a:r>
            <a:endParaRPr/>
          </a:p>
          <a:p>
            <a:pPr indent="0" lvl="0" marL="0" rtl="0" algn="l">
              <a:spcBef>
                <a:spcPts val="1200"/>
              </a:spcBef>
              <a:spcAft>
                <a:spcPts val="0"/>
              </a:spcAft>
              <a:buNone/>
            </a:pPr>
            <a:r>
              <a:rPr lang="en"/>
              <a:t>The </a:t>
            </a:r>
            <a:r>
              <a:rPr lang="en"/>
              <a:t>labels</a:t>
            </a:r>
            <a:r>
              <a:rPr lang="en"/>
              <a:t> are in Yolo format &lt;object-class&gt; &lt;x&gt; &lt;y&gt; &lt;width&gt; &lt;height&gt; where object-class is the class number, x&amp;y are the center of the bounding box that contains the object, width is width of the bounding box and height is the height of the bounding box. x,y,width and height are normalized between 0&amp;1.</a:t>
            </a:r>
            <a:endParaRPr/>
          </a:p>
          <a:p>
            <a:pPr indent="0" lvl="0" marL="0" rtl="0" algn="l">
              <a:spcBef>
                <a:spcPts val="1200"/>
              </a:spcBef>
              <a:spcAft>
                <a:spcPts val="0"/>
              </a:spcAft>
              <a:buNone/>
            </a:pPr>
            <a:r>
              <a:rPr b="1" lang="en"/>
              <a:t>Result:</a:t>
            </a:r>
            <a:endParaRPr b="1"/>
          </a:p>
          <a:p>
            <a:pPr indent="0" lvl="0" marL="0" rtl="0" algn="l">
              <a:spcBef>
                <a:spcPts val="1200"/>
              </a:spcBef>
              <a:spcAft>
                <a:spcPts val="1200"/>
              </a:spcAft>
              <a:buNone/>
            </a:pPr>
            <a:r>
              <a:rPr lang="en"/>
              <a:t>mAP at Iou 0.5 = 47.1 for facetouch but the model for object detection </a:t>
            </a:r>
            <a:r>
              <a:rPr lang="en"/>
              <a:t>originally</a:t>
            </a:r>
            <a:r>
              <a:rPr lang="en"/>
              <a:t> gets mAP at IoU 0.5 = 64.6</a:t>
            </a:r>
            <a:endParaRPr/>
          </a:p>
        </p:txBody>
      </p:sp>
      <p:sp>
        <p:nvSpPr>
          <p:cNvPr id="326" name="Google Shape;326;p4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4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Speech Emotion Recognition</a:t>
            </a:r>
            <a:endParaRPr/>
          </a:p>
        </p:txBody>
      </p:sp>
      <p:sp>
        <p:nvSpPr>
          <p:cNvPr id="333" name="Google Shape;33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4" name="Google Shape;334;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Speech Emotion Recognition</a:t>
            </a:r>
            <a:endParaRPr/>
          </a:p>
        </p:txBody>
      </p:sp>
      <p:sp>
        <p:nvSpPr>
          <p:cNvPr id="340" name="Google Shape;340;p44"/>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need to extract features </a:t>
            </a:r>
            <a:r>
              <a:rPr lang="en"/>
              <a:t>from the speech of people. The most popular way for feature extraction techniques is the MFCC [3].</a:t>
            </a:r>
            <a:endParaRPr/>
          </a:p>
          <a:p>
            <a:pPr indent="0" lvl="0" marL="0" rtl="0" algn="l">
              <a:spcBef>
                <a:spcPts val="1200"/>
              </a:spcBef>
              <a:spcAft>
                <a:spcPts val="0"/>
              </a:spcAft>
              <a:buNone/>
            </a:pPr>
            <a:r>
              <a:rPr lang="en"/>
              <a:t>After that we need to extract Delta features, Delta of Deltas features, and the logbank filters that extract 40 features from each frame which helps in training with the models [4].</a:t>
            </a:r>
            <a:endParaRPr/>
          </a:p>
          <a:p>
            <a:pPr indent="0" lvl="0" marL="0" rtl="0" algn="l">
              <a:spcBef>
                <a:spcPts val="1200"/>
              </a:spcBef>
              <a:spcAft>
                <a:spcPts val="1200"/>
              </a:spcAft>
              <a:buNone/>
            </a:pPr>
            <a:r>
              <a:t/>
            </a:r>
            <a:endParaRPr/>
          </a:p>
        </p:txBody>
      </p:sp>
      <p:sp>
        <p:nvSpPr>
          <p:cNvPr id="341" name="Google Shape;341;p44"/>
          <p:cNvSpPr/>
          <p:nvPr/>
        </p:nvSpPr>
        <p:spPr>
          <a:xfrm>
            <a:off x="78750" y="3961075"/>
            <a:ext cx="772800" cy="6078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Speech Input</a:t>
            </a:r>
            <a:endParaRPr sz="1200"/>
          </a:p>
        </p:txBody>
      </p:sp>
      <p:sp>
        <p:nvSpPr>
          <p:cNvPr id="342" name="Google Shape;342;p44"/>
          <p:cNvSpPr/>
          <p:nvPr/>
        </p:nvSpPr>
        <p:spPr>
          <a:xfrm>
            <a:off x="1176550" y="3961075"/>
            <a:ext cx="958200" cy="6078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Pre- Emphasis</a:t>
            </a:r>
            <a:endParaRPr/>
          </a:p>
        </p:txBody>
      </p:sp>
      <p:sp>
        <p:nvSpPr>
          <p:cNvPr id="343" name="Google Shape;343;p44"/>
          <p:cNvSpPr/>
          <p:nvPr/>
        </p:nvSpPr>
        <p:spPr>
          <a:xfrm>
            <a:off x="2376100" y="3961075"/>
            <a:ext cx="621900" cy="6078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Fram</a:t>
            </a:r>
            <a:endParaRPr sz="1200"/>
          </a:p>
          <a:p>
            <a:pPr indent="0" lvl="0" marL="0" rtl="0" algn="ctr">
              <a:spcBef>
                <a:spcPts val="0"/>
              </a:spcBef>
              <a:spcAft>
                <a:spcPts val="0"/>
              </a:spcAft>
              <a:buNone/>
            </a:pPr>
            <a:r>
              <a:rPr lang="en" sz="1200"/>
              <a:t>ing</a:t>
            </a:r>
            <a:endParaRPr sz="1200"/>
          </a:p>
        </p:txBody>
      </p:sp>
      <p:sp>
        <p:nvSpPr>
          <p:cNvPr id="344" name="Google Shape;344;p44"/>
          <p:cNvSpPr/>
          <p:nvPr/>
        </p:nvSpPr>
        <p:spPr>
          <a:xfrm>
            <a:off x="3277200" y="3961075"/>
            <a:ext cx="840900" cy="6078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Window</a:t>
            </a:r>
            <a:endParaRPr sz="1200"/>
          </a:p>
          <a:p>
            <a:pPr indent="0" lvl="0" marL="0" rtl="0" algn="ctr">
              <a:spcBef>
                <a:spcPts val="0"/>
              </a:spcBef>
              <a:spcAft>
                <a:spcPts val="0"/>
              </a:spcAft>
              <a:buNone/>
            </a:pPr>
            <a:r>
              <a:rPr lang="en" sz="1200"/>
              <a:t>ing</a:t>
            </a:r>
            <a:endParaRPr sz="1200"/>
          </a:p>
        </p:txBody>
      </p:sp>
      <p:sp>
        <p:nvSpPr>
          <p:cNvPr id="345" name="Google Shape;345;p44"/>
          <p:cNvSpPr/>
          <p:nvPr/>
        </p:nvSpPr>
        <p:spPr>
          <a:xfrm>
            <a:off x="4359450" y="3961075"/>
            <a:ext cx="520500" cy="6078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FFT</a:t>
            </a:r>
            <a:endParaRPr sz="1200"/>
          </a:p>
        </p:txBody>
      </p:sp>
      <p:sp>
        <p:nvSpPr>
          <p:cNvPr id="346" name="Google Shape;346;p44"/>
          <p:cNvSpPr/>
          <p:nvPr/>
        </p:nvSpPr>
        <p:spPr>
          <a:xfrm>
            <a:off x="5189238" y="3961075"/>
            <a:ext cx="621900" cy="6078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Mel Filter bank</a:t>
            </a:r>
            <a:endParaRPr sz="1200"/>
          </a:p>
        </p:txBody>
      </p:sp>
      <p:sp>
        <p:nvSpPr>
          <p:cNvPr id="347" name="Google Shape;347;p44"/>
          <p:cNvSpPr/>
          <p:nvPr/>
        </p:nvSpPr>
        <p:spPr>
          <a:xfrm>
            <a:off x="6113175" y="3961075"/>
            <a:ext cx="899700" cy="6078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Discrete cosine transform</a:t>
            </a:r>
            <a:endParaRPr b="1" sz="1100"/>
          </a:p>
        </p:txBody>
      </p:sp>
      <p:sp>
        <p:nvSpPr>
          <p:cNvPr id="348" name="Google Shape;348;p44"/>
          <p:cNvSpPr/>
          <p:nvPr/>
        </p:nvSpPr>
        <p:spPr>
          <a:xfrm>
            <a:off x="7296300" y="3961075"/>
            <a:ext cx="741300" cy="6078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Delta Energy</a:t>
            </a:r>
            <a:endParaRPr sz="1200"/>
          </a:p>
        </p:txBody>
      </p:sp>
      <p:sp>
        <p:nvSpPr>
          <p:cNvPr id="349" name="Google Shape;349;p44"/>
          <p:cNvSpPr/>
          <p:nvPr/>
        </p:nvSpPr>
        <p:spPr>
          <a:xfrm>
            <a:off x="8320625" y="3961075"/>
            <a:ext cx="772800" cy="6078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a:t>
            </a:r>
            <a:endParaRPr sz="1200"/>
          </a:p>
        </p:txBody>
      </p:sp>
      <p:sp>
        <p:nvSpPr>
          <p:cNvPr id="350" name="Google Shape;350;p44"/>
          <p:cNvSpPr/>
          <p:nvPr/>
        </p:nvSpPr>
        <p:spPr>
          <a:xfrm>
            <a:off x="8086986" y="4152475"/>
            <a:ext cx="184200" cy="225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4"/>
          <p:cNvSpPr/>
          <p:nvPr/>
        </p:nvSpPr>
        <p:spPr>
          <a:xfrm>
            <a:off x="7087186" y="4152475"/>
            <a:ext cx="184200" cy="225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p:nvPr/>
        </p:nvSpPr>
        <p:spPr>
          <a:xfrm>
            <a:off x="5897073" y="4152475"/>
            <a:ext cx="184200" cy="225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4"/>
          <p:cNvSpPr/>
          <p:nvPr/>
        </p:nvSpPr>
        <p:spPr>
          <a:xfrm>
            <a:off x="4940848" y="4152475"/>
            <a:ext cx="184200" cy="225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4"/>
          <p:cNvSpPr/>
          <p:nvPr/>
        </p:nvSpPr>
        <p:spPr>
          <a:xfrm>
            <a:off x="4152136" y="4152475"/>
            <a:ext cx="184200" cy="225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4"/>
          <p:cNvSpPr/>
          <p:nvPr/>
        </p:nvSpPr>
        <p:spPr>
          <a:xfrm>
            <a:off x="3026586" y="4152475"/>
            <a:ext cx="184200" cy="225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4"/>
          <p:cNvSpPr/>
          <p:nvPr/>
        </p:nvSpPr>
        <p:spPr>
          <a:xfrm>
            <a:off x="2163323" y="4152475"/>
            <a:ext cx="184200" cy="225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4"/>
          <p:cNvSpPr/>
          <p:nvPr/>
        </p:nvSpPr>
        <p:spPr>
          <a:xfrm>
            <a:off x="921948" y="4152475"/>
            <a:ext cx="184200" cy="2250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4"/>
          <p:cNvSpPr txBox="1"/>
          <p:nvPr/>
        </p:nvSpPr>
        <p:spPr>
          <a:xfrm>
            <a:off x="3384150" y="4570400"/>
            <a:ext cx="24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MFCC block diagram [3]</a:t>
            </a:r>
            <a:endParaRPr>
              <a:latin typeface="Roboto"/>
              <a:ea typeface="Roboto"/>
              <a:cs typeface="Roboto"/>
              <a:sym typeface="Roboto"/>
            </a:endParaRPr>
          </a:p>
        </p:txBody>
      </p:sp>
      <p:sp>
        <p:nvSpPr>
          <p:cNvPr id="359" name="Google Shape;359;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Speech Emotion Recognition</a:t>
            </a:r>
            <a:endParaRPr/>
          </a:p>
        </p:txBody>
      </p:sp>
      <p:sp>
        <p:nvSpPr>
          <p:cNvPr id="366" name="Google Shape;366;p45"/>
          <p:cNvSpPr txBox="1"/>
          <p:nvPr>
            <p:ph idx="4294967295" type="body"/>
          </p:nvPr>
        </p:nvSpPr>
        <p:spPr>
          <a:xfrm>
            <a:off x="311700" y="1229875"/>
            <a:ext cx="8520600" cy="375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40"/>
              <a:t>Feature Extraction</a:t>
            </a:r>
            <a:endParaRPr sz="1917"/>
          </a:p>
          <a:p>
            <a:pPr indent="-350370" lvl="0" marL="457200" rtl="0" algn="l">
              <a:spcBef>
                <a:spcPts val="1200"/>
              </a:spcBef>
              <a:spcAft>
                <a:spcPts val="0"/>
              </a:spcAft>
              <a:buSzPts val="1918"/>
              <a:buChar char="●"/>
            </a:pPr>
            <a:r>
              <a:rPr b="1" lang="en" sz="1917"/>
              <a:t>Using PythonSpeechFeatures library</a:t>
            </a:r>
            <a:endParaRPr b="1" sz="1917"/>
          </a:p>
          <a:p>
            <a:pPr indent="0" lvl="0" marL="457200" rtl="0" algn="l">
              <a:spcBef>
                <a:spcPts val="1200"/>
              </a:spcBef>
              <a:spcAft>
                <a:spcPts val="1200"/>
              </a:spcAft>
              <a:buNone/>
            </a:pPr>
            <a:r>
              <a:rPr lang="en" sz="1900"/>
              <a:t>This approach helps us to get the MFCC, Delta, Delta of Deltas features in the simplest and easiest way as it just needs a few lines of codes without much calculation to get the features we need to be used in training the model of the Speech Emotion Recognition.</a:t>
            </a:r>
            <a:endParaRPr sz="1900"/>
          </a:p>
        </p:txBody>
      </p:sp>
      <p:sp>
        <p:nvSpPr>
          <p:cNvPr id="367" name="Google Shape;36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Speech Emotion Recognition</a:t>
            </a:r>
            <a:endParaRPr/>
          </a:p>
        </p:txBody>
      </p:sp>
      <p:sp>
        <p:nvSpPr>
          <p:cNvPr id="374" name="Google Shape;374;p46"/>
          <p:cNvSpPr txBox="1"/>
          <p:nvPr>
            <p:ph idx="4294967295" type="body"/>
          </p:nvPr>
        </p:nvSpPr>
        <p:spPr>
          <a:xfrm>
            <a:off x="311700" y="1229875"/>
            <a:ext cx="8520600" cy="375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t>Training Model</a:t>
            </a:r>
            <a:endParaRPr b="1" sz="1900"/>
          </a:p>
          <a:p>
            <a:pPr indent="-349250" lvl="0" marL="457200" rtl="0" algn="l">
              <a:spcBef>
                <a:spcPts val="1200"/>
              </a:spcBef>
              <a:spcAft>
                <a:spcPts val="0"/>
              </a:spcAft>
              <a:buSzPts val="1900"/>
              <a:buChar char="●"/>
            </a:pPr>
            <a:r>
              <a:rPr b="1" lang="en" sz="1900"/>
              <a:t>Using SVR model</a:t>
            </a:r>
            <a:endParaRPr b="1" sz="1900"/>
          </a:p>
          <a:p>
            <a:pPr indent="0" lvl="0" marL="457200" rtl="0" algn="l">
              <a:spcBef>
                <a:spcPts val="1200"/>
              </a:spcBef>
              <a:spcAft>
                <a:spcPts val="1200"/>
              </a:spcAft>
              <a:buNone/>
            </a:pPr>
            <a:r>
              <a:rPr lang="en" sz="1900"/>
              <a:t>The model implemented to be used in training the dataset of MIT is SVR model with some preprocessing like scaling the data and with some parameter tuning using GridSearchCV.</a:t>
            </a:r>
            <a:endParaRPr sz="1900"/>
          </a:p>
        </p:txBody>
      </p:sp>
      <p:sp>
        <p:nvSpPr>
          <p:cNvPr id="375" name="Google Shape;37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Speech Emotion Recognition</a:t>
            </a:r>
            <a:endParaRPr/>
          </a:p>
        </p:txBody>
      </p:sp>
      <p:sp>
        <p:nvSpPr>
          <p:cNvPr id="382" name="Google Shape;382;p47"/>
          <p:cNvSpPr txBox="1"/>
          <p:nvPr>
            <p:ph idx="4294967295" type="body"/>
          </p:nvPr>
        </p:nvSpPr>
        <p:spPr>
          <a:xfrm>
            <a:off x="311700" y="1229875"/>
            <a:ext cx="8520600" cy="3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Steps</a:t>
            </a:r>
            <a:endParaRPr sz="1700"/>
          </a:p>
          <a:p>
            <a:pPr indent="-323850" lvl="0" marL="457200" marR="0" rtl="0" algn="just">
              <a:lnSpc>
                <a:spcPct val="150000"/>
              </a:lnSpc>
              <a:spcBef>
                <a:spcPts val="1200"/>
              </a:spcBef>
              <a:spcAft>
                <a:spcPts val="0"/>
              </a:spcAft>
              <a:buSzPts val="1500"/>
              <a:buChar char="●"/>
            </a:pPr>
            <a:r>
              <a:rPr lang="en" sz="1500"/>
              <a:t>Split all audios to 5 parts for each audio interview each one containing one answer for one question. So, we have 138 × 5 = 690 audios.</a:t>
            </a:r>
            <a:endParaRPr sz="1500"/>
          </a:p>
          <a:p>
            <a:pPr indent="-323850" lvl="0" marL="457200" marR="0" rtl="0" algn="just">
              <a:lnSpc>
                <a:spcPct val="150000"/>
              </a:lnSpc>
              <a:spcBef>
                <a:spcPts val="1200"/>
              </a:spcBef>
              <a:spcAft>
                <a:spcPts val="0"/>
              </a:spcAft>
              <a:buSzPts val="1500"/>
              <a:buChar char="●"/>
            </a:pPr>
            <a:r>
              <a:rPr lang="en" sz="1500"/>
              <a:t>For each audio we read the wave signal and get its sequence and sampling rate.</a:t>
            </a:r>
            <a:endParaRPr sz="1500"/>
          </a:p>
          <a:p>
            <a:pPr indent="-323850" lvl="0" marL="457200" rtl="0" algn="l">
              <a:spcBef>
                <a:spcPts val="0"/>
              </a:spcBef>
              <a:spcAft>
                <a:spcPts val="0"/>
              </a:spcAft>
              <a:buSzPts val="1500"/>
              <a:buChar char="●"/>
            </a:pPr>
            <a:r>
              <a:rPr lang="en" sz="1500"/>
              <a:t>Extract MFCC using log bank filters from the PythonSpeechFeatures.</a:t>
            </a:r>
            <a:br>
              <a:rPr lang="en" sz="1500"/>
            </a:br>
            <a:endParaRPr sz="1500"/>
          </a:p>
          <a:p>
            <a:pPr indent="-323850" lvl="0" marL="457200" rtl="0" algn="l">
              <a:spcBef>
                <a:spcPts val="0"/>
              </a:spcBef>
              <a:spcAft>
                <a:spcPts val="0"/>
              </a:spcAft>
              <a:buSzPts val="1500"/>
              <a:buChar char="●"/>
            </a:pPr>
            <a:r>
              <a:rPr lang="en" sz="1500"/>
              <a:t>Extract Delta using derivative of MFCC and Delta of Deltas using derivative of Delta features.</a:t>
            </a:r>
            <a:endParaRPr sz="1500"/>
          </a:p>
          <a:p>
            <a:pPr indent="-323850" lvl="0" marL="457200" marR="0" rtl="0" algn="just">
              <a:lnSpc>
                <a:spcPct val="150000"/>
              </a:lnSpc>
              <a:spcBef>
                <a:spcPts val="1200"/>
              </a:spcBef>
              <a:spcAft>
                <a:spcPts val="0"/>
              </a:spcAft>
              <a:buSzPts val="1500"/>
              <a:buChar char="●"/>
            </a:pPr>
            <a:r>
              <a:rPr lang="en" sz="1500"/>
              <a:t>Stack all the extracted features together into a frame, get the mean of that frame.</a:t>
            </a:r>
            <a:endParaRPr sz="1500"/>
          </a:p>
          <a:p>
            <a:pPr indent="-323850" lvl="0" marL="457200" marR="0" rtl="0" algn="just">
              <a:lnSpc>
                <a:spcPct val="150000"/>
              </a:lnSpc>
              <a:spcBef>
                <a:spcPts val="1200"/>
              </a:spcBef>
              <a:spcAft>
                <a:spcPts val="0"/>
              </a:spcAft>
              <a:buSzPts val="1500"/>
              <a:buChar char="●"/>
            </a:pPr>
            <a:r>
              <a:rPr lang="en" sz="1500"/>
              <a:t>Get the average of each 5 audios to have the preprocessed data that have all features extracted from each interview audio.</a:t>
            </a:r>
            <a:endParaRPr sz="1500"/>
          </a:p>
        </p:txBody>
      </p:sp>
      <p:sp>
        <p:nvSpPr>
          <p:cNvPr id="383" name="Google Shape;38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Speech Emotion Recognition</a:t>
            </a:r>
            <a:endParaRPr/>
          </a:p>
        </p:txBody>
      </p:sp>
      <p:sp>
        <p:nvSpPr>
          <p:cNvPr id="390" name="Google Shape;390;p48"/>
          <p:cNvSpPr txBox="1"/>
          <p:nvPr>
            <p:ph idx="4294967295" type="body"/>
          </p:nvPr>
        </p:nvSpPr>
        <p:spPr>
          <a:xfrm>
            <a:off x="311700" y="1229875"/>
            <a:ext cx="8520600" cy="3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Steps cont.</a:t>
            </a:r>
            <a:endParaRPr sz="1500"/>
          </a:p>
          <a:p>
            <a:pPr indent="-323850" lvl="0" marL="457200" marR="0" rtl="0" algn="just">
              <a:lnSpc>
                <a:spcPct val="150000"/>
              </a:lnSpc>
              <a:spcBef>
                <a:spcPts val="1200"/>
              </a:spcBef>
              <a:spcAft>
                <a:spcPts val="0"/>
              </a:spcAft>
              <a:buSzPts val="1500"/>
              <a:buChar char="●"/>
            </a:pPr>
            <a:r>
              <a:rPr lang="en" sz="1500"/>
              <a:t>Normalize using a min-max scaler. Tune using GridSearchCV.</a:t>
            </a:r>
            <a:endParaRPr sz="1500"/>
          </a:p>
          <a:p>
            <a:pPr indent="-323850" lvl="0" marL="457200" marR="0" rtl="0" algn="just">
              <a:lnSpc>
                <a:spcPct val="150000"/>
              </a:lnSpc>
              <a:spcBef>
                <a:spcPts val="1200"/>
              </a:spcBef>
              <a:spcAft>
                <a:spcPts val="0"/>
              </a:spcAft>
              <a:buSzPts val="1500"/>
              <a:buChar char="●"/>
            </a:pPr>
            <a:r>
              <a:rPr lang="en" sz="1500"/>
              <a:t>Train with the SVR model from SVM and get the correlation using Pearson for each trait for AGGR labels.</a:t>
            </a:r>
            <a:endParaRPr sz="1500"/>
          </a:p>
          <a:p>
            <a:pPr indent="-323850" lvl="0" marL="457200" rtl="0" algn="l">
              <a:spcBef>
                <a:spcPts val="0"/>
              </a:spcBef>
              <a:spcAft>
                <a:spcPts val="0"/>
              </a:spcAft>
              <a:buSzPts val="1500"/>
              <a:buChar char="●"/>
            </a:pPr>
            <a:r>
              <a:rPr lang="en" sz="1500"/>
              <a:t>40: features extracted from each interview, and 3: log_mel, Delta, and Delta of Deltas. So, there are 120 features for each interview audio. </a:t>
            </a:r>
            <a:br>
              <a:rPr lang="en" sz="1500"/>
            </a:br>
            <a:endParaRPr sz="1500"/>
          </a:p>
          <a:p>
            <a:pPr indent="-323850" lvl="0" marL="457200" rtl="0" algn="l">
              <a:spcBef>
                <a:spcPts val="0"/>
              </a:spcBef>
              <a:spcAft>
                <a:spcPts val="0"/>
              </a:spcAft>
              <a:buSzPts val="1500"/>
              <a:buChar char="●"/>
            </a:pPr>
            <a:r>
              <a:rPr lang="en" sz="1500"/>
              <a:t>So, the model has input features and outputs the correlation value for each trait of the labels from the MIT dataset.</a:t>
            </a:r>
            <a:endParaRPr sz="1500"/>
          </a:p>
        </p:txBody>
      </p:sp>
      <p:sp>
        <p:nvSpPr>
          <p:cNvPr id="391" name="Google Shape;391;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Speech Emotion Recognition</a:t>
            </a:r>
            <a:endParaRPr/>
          </a:p>
        </p:txBody>
      </p:sp>
      <p:sp>
        <p:nvSpPr>
          <p:cNvPr id="398" name="Google Shape;398;p49"/>
          <p:cNvSpPr txBox="1"/>
          <p:nvPr>
            <p:ph idx="4294967295" type="body"/>
          </p:nvPr>
        </p:nvSpPr>
        <p:spPr>
          <a:xfrm>
            <a:off x="311700" y="1229875"/>
            <a:ext cx="8520600" cy="3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Evaluation</a:t>
            </a:r>
            <a:endParaRPr sz="1300"/>
          </a:p>
          <a:p>
            <a:pPr indent="-342900" lvl="0" marL="457200" marR="0" rtl="0" algn="just">
              <a:lnSpc>
                <a:spcPct val="150000"/>
              </a:lnSpc>
              <a:spcBef>
                <a:spcPts val="1200"/>
              </a:spcBef>
              <a:spcAft>
                <a:spcPts val="0"/>
              </a:spcAft>
              <a:buSzPts val="1800"/>
              <a:buChar char="●"/>
            </a:pPr>
            <a:r>
              <a:rPr lang="en" sz="1500"/>
              <a:t>We use evaluation matrix correlation then we compare our result with the paper's results.</a:t>
            </a:r>
            <a:endParaRPr sz="1500"/>
          </a:p>
          <a:p>
            <a:pPr indent="0" lvl="0" marL="0" marR="0" rtl="0" algn="just">
              <a:lnSpc>
                <a:spcPct val="150000"/>
              </a:lnSpc>
              <a:spcBef>
                <a:spcPts val="1200"/>
              </a:spcBef>
              <a:spcAft>
                <a:spcPts val="0"/>
              </a:spcAft>
              <a:buNone/>
            </a:pPr>
            <a:r>
              <a:t/>
            </a:r>
            <a:endParaRPr sz="1500"/>
          </a:p>
        </p:txBody>
      </p:sp>
      <p:graphicFrame>
        <p:nvGraphicFramePr>
          <p:cNvPr id="399" name="Google Shape;399;p49"/>
          <p:cNvGraphicFramePr/>
          <p:nvPr/>
        </p:nvGraphicFramePr>
        <p:xfrm>
          <a:off x="94075" y="3902775"/>
          <a:ext cx="3000000" cy="3000000"/>
        </p:xfrm>
        <a:graphic>
          <a:graphicData uri="http://schemas.openxmlformats.org/drawingml/2006/table">
            <a:tbl>
              <a:tblPr>
                <a:noFill/>
                <a:tableStyleId>{A36A0A39-55AE-4557-8EB7-8436C16EC8C1}</a:tableStyleId>
              </a:tblPr>
              <a:tblGrid>
                <a:gridCol w="1790825"/>
                <a:gridCol w="1791725"/>
                <a:gridCol w="1791725"/>
                <a:gridCol w="1791725"/>
                <a:gridCol w="1791725"/>
              </a:tblGrid>
              <a:tr h="201800">
                <a:tc>
                  <a:txBody>
                    <a:bodyPr/>
                    <a:lstStyle/>
                    <a:p>
                      <a:pPr indent="0" lvl="0" marL="0" rtl="0" algn="ctr">
                        <a:spcBef>
                          <a:spcPts val="0"/>
                        </a:spcBef>
                        <a:spcAft>
                          <a:spcPts val="0"/>
                        </a:spcAft>
                        <a:buNone/>
                      </a:pPr>
                      <a:r>
                        <a:rPr b="1" lang="en" sz="1600">
                          <a:latin typeface="Times New Roman"/>
                          <a:ea typeface="Times New Roman"/>
                          <a:cs typeface="Times New Roman"/>
                          <a:sym typeface="Times New Roman"/>
                        </a:rPr>
                        <a:t>Overall</a:t>
                      </a:r>
                      <a:endParaRPr b="1"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Times New Roman"/>
                          <a:ea typeface="Times New Roman"/>
                          <a:cs typeface="Times New Roman"/>
                          <a:sym typeface="Times New Roman"/>
                        </a:rPr>
                        <a:t>Hiring</a:t>
                      </a:r>
                      <a:endParaRPr b="1"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Times New Roman"/>
                          <a:ea typeface="Times New Roman"/>
                          <a:cs typeface="Times New Roman"/>
                          <a:sym typeface="Times New Roman"/>
                        </a:rPr>
                        <a:t>Excited</a:t>
                      </a:r>
                      <a:endParaRPr b="1"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Times New Roman"/>
                          <a:ea typeface="Times New Roman"/>
                          <a:cs typeface="Times New Roman"/>
                          <a:sym typeface="Times New Roman"/>
                        </a:rPr>
                        <a:t>Engagement Tone</a:t>
                      </a:r>
                      <a:endParaRPr b="1"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600">
                          <a:latin typeface="Times New Roman"/>
                          <a:ea typeface="Times New Roman"/>
                          <a:cs typeface="Times New Roman"/>
                          <a:sym typeface="Times New Roman"/>
                        </a:rPr>
                        <a:t>Friendly</a:t>
                      </a:r>
                      <a:endParaRPr b="1"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1927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train: 0.719</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600">
                          <a:latin typeface="Times New Roman"/>
                          <a:ea typeface="Times New Roman"/>
                          <a:cs typeface="Times New Roman"/>
                          <a:sym typeface="Times New Roman"/>
                        </a:rPr>
                        <a:t>test: 0.376</a:t>
                      </a:r>
                      <a:endParaRPr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train: 0.701</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600">
                          <a:latin typeface="Times New Roman"/>
                          <a:ea typeface="Times New Roman"/>
                          <a:cs typeface="Times New Roman"/>
                          <a:sym typeface="Times New Roman"/>
                        </a:rPr>
                        <a:t>test: 0.607</a:t>
                      </a:r>
                      <a:endParaRPr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train: 0.804</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600">
                          <a:latin typeface="Times New Roman"/>
                          <a:ea typeface="Times New Roman"/>
                          <a:cs typeface="Times New Roman"/>
                          <a:sym typeface="Times New Roman"/>
                        </a:rPr>
                        <a:t>test: 0.782</a:t>
                      </a:r>
                      <a:endParaRPr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train: 0.811</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600">
                          <a:latin typeface="Times New Roman"/>
                          <a:ea typeface="Times New Roman"/>
                          <a:cs typeface="Times New Roman"/>
                          <a:sym typeface="Times New Roman"/>
                        </a:rPr>
                        <a:t>test: 0.652</a:t>
                      </a:r>
                      <a:endParaRPr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train: 0.715</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600">
                          <a:latin typeface="Times New Roman"/>
                          <a:ea typeface="Times New Roman"/>
                          <a:cs typeface="Times New Roman"/>
                          <a:sym typeface="Times New Roman"/>
                        </a:rPr>
                        <a:t>test: 0.522</a:t>
                      </a:r>
                      <a:endParaRPr sz="1600">
                        <a:latin typeface="Times New Roman"/>
                        <a:ea typeface="Times New Roman"/>
                        <a:cs typeface="Times New Roman"/>
                        <a:sym typeface="Times New Roma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pic>
        <p:nvPicPr>
          <p:cNvPr id="400" name="Google Shape;400;p49"/>
          <p:cNvPicPr preferRelativeResize="0"/>
          <p:nvPr/>
        </p:nvPicPr>
        <p:blipFill>
          <a:blip r:embed="rId3">
            <a:alphaModFix/>
          </a:blip>
          <a:stretch>
            <a:fillRect/>
          </a:stretch>
        </p:blipFill>
        <p:spPr>
          <a:xfrm>
            <a:off x="517250" y="2103900"/>
            <a:ext cx="8079875" cy="1583325"/>
          </a:xfrm>
          <a:prstGeom prst="rect">
            <a:avLst/>
          </a:prstGeom>
          <a:noFill/>
          <a:ln>
            <a:noFill/>
          </a:ln>
        </p:spPr>
      </p:pic>
      <p:sp>
        <p:nvSpPr>
          <p:cNvPr id="401" name="Google Shape;401;p49"/>
          <p:cNvSpPr/>
          <p:nvPr/>
        </p:nvSpPr>
        <p:spPr>
          <a:xfrm>
            <a:off x="1060925" y="2712750"/>
            <a:ext cx="174600" cy="907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9"/>
          <p:cNvSpPr/>
          <p:nvPr/>
        </p:nvSpPr>
        <p:spPr>
          <a:xfrm>
            <a:off x="2623425" y="2712750"/>
            <a:ext cx="174600" cy="907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
          <p:cNvSpPr/>
          <p:nvPr/>
        </p:nvSpPr>
        <p:spPr>
          <a:xfrm>
            <a:off x="4185925" y="2441979"/>
            <a:ext cx="174600" cy="1178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
          <p:cNvSpPr/>
          <p:nvPr/>
        </p:nvSpPr>
        <p:spPr>
          <a:xfrm>
            <a:off x="5681275" y="2441979"/>
            <a:ext cx="174600" cy="1178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p:nvPr/>
        </p:nvSpPr>
        <p:spPr>
          <a:xfrm>
            <a:off x="7310925" y="2441975"/>
            <a:ext cx="174600" cy="1178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Combining Models</a:t>
            </a:r>
            <a:endParaRPr/>
          </a:p>
        </p:txBody>
      </p:sp>
      <p:sp>
        <p:nvSpPr>
          <p:cNvPr id="413" name="Google Shape;41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Combining Facial and Sound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0" name="Google Shape;420;p51"/>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the sound module is 120 features and the facial module is 60 features for each video</a:t>
            </a:r>
            <a:endParaRPr/>
          </a:p>
          <a:p>
            <a:pPr indent="-342900" lvl="0" marL="457200" rtl="0" algn="l">
              <a:lnSpc>
                <a:spcPct val="100000"/>
              </a:lnSpc>
              <a:spcBef>
                <a:spcPts val="0"/>
              </a:spcBef>
              <a:spcAft>
                <a:spcPts val="0"/>
              </a:spcAft>
              <a:buSzPts val="1800"/>
              <a:buChar char="●"/>
            </a:pPr>
            <a:r>
              <a:rPr lang="en"/>
              <a:t>We combine sound and facial modules in four ways: </a:t>
            </a:r>
            <a:endParaRPr/>
          </a:p>
          <a:p>
            <a:pPr indent="-317500" lvl="1" marL="914400" rtl="0" algn="l">
              <a:lnSpc>
                <a:spcPct val="150000"/>
              </a:lnSpc>
              <a:spcBef>
                <a:spcPts val="0"/>
              </a:spcBef>
              <a:spcAft>
                <a:spcPts val="0"/>
              </a:spcAft>
              <a:buSzPts val="1400"/>
              <a:buChar char="○"/>
            </a:pPr>
            <a:r>
              <a:rPr lang="en"/>
              <a:t>Combining the two groups of features (180 features) then entering them into the SVR model.</a:t>
            </a:r>
            <a:endParaRPr/>
          </a:p>
          <a:p>
            <a:pPr indent="-317500" lvl="1" marL="914400" rtl="0" algn="l">
              <a:lnSpc>
                <a:spcPct val="150000"/>
              </a:lnSpc>
              <a:spcBef>
                <a:spcPts val="0"/>
              </a:spcBef>
              <a:spcAft>
                <a:spcPts val="0"/>
              </a:spcAft>
              <a:buSzPts val="1400"/>
              <a:buChar char="○"/>
            </a:pPr>
            <a:r>
              <a:rPr lang="en"/>
              <a:t>Combining the result of each SVR model of each module then entering it into the Linear Regression model.</a:t>
            </a:r>
            <a:endParaRPr/>
          </a:p>
          <a:p>
            <a:pPr indent="-317500" lvl="1" marL="914400" rtl="0" algn="l">
              <a:lnSpc>
                <a:spcPct val="150000"/>
              </a:lnSpc>
              <a:spcBef>
                <a:spcPts val="0"/>
              </a:spcBef>
              <a:spcAft>
                <a:spcPts val="0"/>
              </a:spcAft>
              <a:buSzPts val="1400"/>
              <a:buChar char="○"/>
            </a:pPr>
            <a:r>
              <a:rPr lang="en"/>
              <a:t>Combining the result of each SVR model of each module then applying simple averaging .</a:t>
            </a:r>
            <a:endParaRPr/>
          </a:p>
          <a:p>
            <a:pPr indent="-317500" lvl="1" marL="914400" rtl="0" algn="l">
              <a:lnSpc>
                <a:spcPct val="150000"/>
              </a:lnSpc>
              <a:spcBef>
                <a:spcPts val="0"/>
              </a:spcBef>
              <a:spcAft>
                <a:spcPts val="0"/>
              </a:spcAft>
              <a:buSzPts val="1400"/>
              <a:buChar char="○"/>
            </a:pPr>
            <a:r>
              <a:rPr lang="en"/>
              <a:t>Combining the result of each SVR model of each module then applying weighted averaging .</a:t>
            </a:r>
            <a:endParaRPr/>
          </a:p>
          <a:p>
            <a:pPr indent="0" lvl="0" marL="0" rtl="0" algn="l">
              <a:lnSpc>
                <a:spcPct val="100000"/>
              </a:lnSpc>
              <a:spcBef>
                <a:spcPts val="0"/>
              </a:spcBef>
              <a:spcAft>
                <a:spcPts val="0"/>
              </a:spcAft>
              <a:buNone/>
            </a:pPr>
            <a:r>
              <a:rPr lang="en"/>
              <a:t>Then we compare our results each way and take the best test score.</a:t>
            </a:r>
            <a:endParaRPr/>
          </a:p>
        </p:txBody>
      </p:sp>
      <p:sp>
        <p:nvSpPr>
          <p:cNvPr id="421" name="Google Shape;421;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Automated Video Interview Analysis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 name="Google Shape;109;p16"/>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Automatic analysis of video interviews to recognize individual personality by three modalities: </a:t>
            </a:r>
            <a:endParaRPr/>
          </a:p>
          <a:p>
            <a:pPr indent="-342900" lvl="0" marL="457200" rtl="0" algn="l">
              <a:spcBef>
                <a:spcPts val="1200"/>
              </a:spcBef>
              <a:spcAft>
                <a:spcPts val="0"/>
              </a:spcAft>
              <a:buSzPts val="1800"/>
              <a:buChar char="●"/>
            </a:pPr>
            <a:r>
              <a:rPr lang="en"/>
              <a:t>Facial Expressions</a:t>
            </a:r>
            <a:endParaRPr/>
          </a:p>
          <a:p>
            <a:pPr indent="-342900" lvl="0" marL="457200" rtl="0" algn="l">
              <a:spcBef>
                <a:spcPts val="0"/>
              </a:spcBef>
              <a:spcAft>
                <a:spcPts val="0"/>
              </a:spcAft>
              <a:buSzPts val="1800"/>
              <a:buChar char="●"/>
            </a:pPr>
            <a:r>
              <a:rPr lang="en"/>
              <a:t>Body Language</a:t>
            </a:r>
            <a:endParaRPr/>
          </a:p>
          <a:p>
            <a:pPr indent="-342900" lvl="1" marL="914400" rtl="0" algn="l">
              <a:spcBef>
                <a:spcPts val="0"/>
              </a:spcBef>
              <a:spcAft>
                <a:spcPts val="0"/>
              </a:spcAft>
              <a:buSzPts val="1800"/>
              <a:buChar char="○"/>
            </a:pPr>
            <a:r>
              <a:rPr lang="en" sz="1800"/>
              <a:t>Hand Gestures</a:t>
            </a:r>
            <a:endParaRPr sz="1800"/>
          </a:p>
          <a:p>
            <a:pPr indent="-342900" lvl="1" marL="914400" rtl="0" algn="l">
              <a:spcBef>
                <a:spcPts val="0"/>
              </a:spcBef>
              <a:spcAft>
                <a:spcPts val="0"/>
              </a:spcAft>
              <a:buSzPts val="1800"/>
              <a:buChar char="○"/>
            </a:pPr>
            <a:r>
              <a:rPr lang="en" sz="1800"/>
              <a:t>Hand Over Face</a:t>
            </a:r>
            <a:endParaRPr sz="1800"/>
          </a:p>
          <a:p>
            <a:pPr indent="-342900" lvl="0" marL="457200" rtl="0" algn="l">
              <a:spcBef>
                <a:spcPts val="0"/>
              </a:spcBef>
              <a:spcAft>
                <a:spcPts val="0"/>
              </a:spcAft>
              <a:buSzPts val="1800"/>
              <a:buChar char="●"/>
            </a:pPr>
            <a:r>
              <a:rPr lang="en"/>
              <a:t>S</a:t>
            </a:r>
            <a:r>
              <a:rPr lang="en"/>
              <a:t>peech</a:t>
            </a:r>
            <a:endParaRPr/>
          </a:p>
        </p:txBody>
      </p:sp>
      <p:sp>
        <p:nvSpPr>
          <p:cNvPr id="110" name="Google Shape;110;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aphicFrame>
        <p:nvGraphicFramePr>
          <p:cNvPr id="427" name="Google Shape;427;p52"/>
          <p:cNvGraphicFramePr/>
          <p:nvPr/>
        </p:nvGraphicFramePr>
        <p:xfrm>
          <a:off x="104800" y="438235"/>
          <a:ext cx="3000000" cy="3000000"/>
        </p:xfrm>
        <a:graphic>
          <a:graphicData uri="http://schemas.openxmlformats.org/drawingml/2006/table">
            <a:tbl>
              <a:tblPr>
                <a:noFill/>
                <a:tableStyleId>{10F0F030-C6E2-4AA0-A99D-14875F807062}</a:tableStyleId>
              </a:tblPr>
              <a:tblGrid>
                <a:gridCol w="1126575"/>
                <a:gridCol w="1115400"/>
                <a:gridCol w="1115400"/>
                <a:gridCol w="1115400"/>
                <a:gridCol w="1115400"/>
                <a:gridCol w="1115400"/>
                <a:gridCol w="1115400"/>
                <a:gridCol w="1115400"/>
              </a:tblGrid>
              <a:tr h="609575">
                <a:tc>
                  <a:txBody>
                    <a:bodyPr/>
                    <a:lstStyle/>
                    <a:p>
                      <a:pPr indent="0" lvl="0" marL="0" rtl="0" algn="ctr">
                        <a:spcBef>
                          <a:spcPts val="0"/>
                        </a:spcBef>
                        <a:spcAft>
                          <a:spcPts val="0"/>
                        </a:spcAft>
                        <a:buNone/>
                      </a:pPr>
                      <a:r>
                        <a:t/>
                      </a:r>
                      <a:endParaRPr sz="13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sz="1300"/>
                        <a:t>Overall</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Hiring</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Excited</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Friendly</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t>Engagement</a:t>
                      </a:r>
                      <a:r>
                        <a:rPr b="1" lang="en" sz="1300"/>
                        <a:t> </a:t>
                      </a:r>
                      <a:r>
                        <a:rPr b="1" lang="en" sz="1200"/>
                        <a:t>Tone</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Colleague</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Engaged</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rPr>
                        <a:t>Facial</a:t>
                      </a:r>
                      <a:endParaRPr b="1" sz="13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0.994</a:t>
                      </a:r>
                      <a:endParaRPr>
                        <a:solidFill>
                          <a:schemeClr val="dk2"/>
                        </a:solidFill>
                      </a:endParaRPr>
                    </a:p>
                    <a:p>
                      <a:pPr indent="0" lvl="0" marL="0" rtl="0" algn="ctr">
                        <a:spcBef>
                          <a:spcPts val="0"/>
                        </a:spcBef>
                        <a:spcAft>
                          <a:spcPts val="0"/>
                        </a:spcAft>
                        <a:buNone/>
                      </a:pPr>
                      <a:r>
                        <a:rPr lang="en">
                          <a:solidFill>
                            <a:schemeClr val="dk2"/>
                          </a:solidFill>
                        </a:rPr>
                        <a:t>test: 0.573</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0.995</a:t>
                      </a:r>
                      <a:endParaRPr>
                        <a:solidFill>
                          <a:schemeClr val="dk2"/>
                        </a:solidFill>
                      </a:endParaRPr>
                    </a:p>
                    <a:p>
                      <a:pPr indent="0" lvl="0" marL="0" rtl="0" algn="ctr">
                        <a:spcBef>
                          <a:spcPts val="0"/>
                        </a:spcBef>
                        <a:spcAft>
                          <a:spcPts val="0"/>
                        </a:spcAft>
                        <a:buNone/>
                      </a:pPr>
                      <a:r>
                        <a:rPr lang="en">
                          <a:solidFill>
                            <a:schemeClr val="dk2"/>
                          </a:solidFill>
                        </a:rPr>
                        <a:t>test: 0.460</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0.996</a:t>
                      </a:r>
                      <a:endParaRPr>
                        <a:solidFill>
                          <a:schemeClr val="dk2"/>
                        </a:solidFill>
                      </a:endParaRPr>
                    </a:p>
                    <a:p>
                      <a:pPr indent="0" lvl="0" marL="0" rtl="0" algn="ctr">
                        <a:spcBef>
                          <a:spcPts val="0"/>
                        </a:spcBef>
                        <a:spcAft>
                          <a:spcPts val="0"/>
                        </a:spcAft>
                        <a:buNone/>
                      </a:pPr>
                      <a:r>
                        <a:rPr lang="en">
                          <a:solidFill>
                            <a:schemeClr val="dk2"/>
                          </a:solidFill>
                        </a:rPr>
                        <a:t>test: 0.054</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0.995</a:t>
                      </a:r>
                      <a:endParaRPr>
                        <a:solidFill>
                          <a:schemeClr val="dk2"/>
                        </a:solidFill>
                      </a:endParaRPr>
                    </a:p>
                    <a:p>
                      <a:pPr indent="0" lvl="0" marL="0" rtl="0" algn="ctr">
                        <a:spcBef>
                          <a:spcPts val="0"/>
                        </a:spcBef>
                        <a:spcAft>
                          <a:spcPts val="0"/>
                        </a:spcAft>
                        <a:buNone/>
                      </a:pPr>
                      <a:r>
                        <a:rPr lang="en">
                          <a:solidFill>
                            <a:schemeClr val="dk2"/>
                          </a:solidFill>
                        </a:rPr>
                        <a:t>test: 0.562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0.996</a:t>
                      </a:r>
                      <a:endParaRPr>
                        <a:solidFill>
                          <a:schemeClr val="dk2"/>
                        </a:solidFill>
                      </a:endParaRPr>
                    </a:p>
                    <a:p>
                      <a:pPr indent="0" lvl="0" marL="0" rtl="0" algn="ctr">
                        <a:spcBef>
                          <a:spcPts val="0"/>
                        </a:spcBef>
                        <a:spcAft>
                          <a:spcPts val="0"/>
                        </a:spcAft>
                        <a:buNone/>
                      </a:pPr>
                      <a:r>
                        <a:rPr lang="en">
                          <a:solidFill>
                            <a:schemeClr val="dk2"/>
                          </a:solidFill>
                        </a:rPr>
                        <a:t>test: 0.086</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0.992</a:t>
                      </a:r>
                      <a:endParaRPr>
                        <a:solidFill>
                          <a:schemeClr val="dk2"/>
                        </a:solidFill>
                      </a:endParaRPr>
                    </a:p>
                    <a:p>
                      <a:pPr indent="0" lvl="0" marL="0" rtl="0" algn="ctr">
                        <a:spcBef>
                          <a:spcPts val="0"/>
                        </a:spcBef>
                        <a:spcAft>
                          <a:spcPts val="0"/>
                        </a:spcAft>
                        <a:buNone/>
                      </a:pPr>
                      <a:r>
                        <a:rPr lang="en">
                          <a:solidFill>
                            <a:schemeClr val="dk2"/>
                          </a:solidFill>
                        </a:rPr>
                        <a:t>test: 0.448</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0.993</a:t>
                      </a:r>
                      <a:endParaRPr>
                        <a:solidFill>
                          <a:schemeClr val="dk2"/>
                        </a:solidFill>
                      </a:endParaRPr>
                    </a:p>
                    <a:p>
                      <a:pPr indent="0" lvl="0" marL="0" rtl="0" algn="ctr">
                        <a:spcBef>
                          <a:spcPts val="0"/>
                        </a:spcBef>
                        <a:spcAft>
                          <a:spcPts val="0"/>
                        </a:spcAft>
                        <a:buNone/>
                      </a:pPr>
                      <a:r>
                        <a:rPr lang="en">
                          <a:solidFill>
                            <a:schemeClr val="dk2"/>
                          </a:solidFill>
                        </a:rPr>
                        <a:t>test: 0.189</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rPr>
                        <a:t>Sound</a:t>
                      </a:r>
                      <a:endParaRPr b="1" sz="1300">
                        <a:solidFill>
                          <a:schemeClr val="dk2"/>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0.719</a:t>
                      </a:r>
                      <a:endParaRPr>
                        <a:solidFill>
                          <a:schemeClr val="dk2"/>
                        </a:solidFill>
                      </a:endParaRPr>
                    </a:p>
                    <a:p>
                      <a:pPr indent="0" lvl="0" marL="0" rtl="0" algn="ctr">
                        <a:spcBef>
                          <a:spcPts val="0"/>
                        </a:spcBef>
                        <a:spcAft>
                          <a:spcPts val="0"/>
                        </a:spcAft>
                        <a:buNone/>
                      </a:pPr>
                      <a:r>
                        <a:rPr lang="en">
                          <a:solidFill>
                            <a:schemeClr val="dk2"/>
                          </a:solidFill>
                        </a:rPr>
                        <a:t>test: 0.376</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0.701</a:t>
                      </a:r>
                      <a:endParaRPr>
                        <a:solidFill>
                          <a:schemeClr val="dk2"/>
                        </a:solidFill>
                      </a:endParaRPr>
                    </a:p>
                    <a:p>
                      <a:pPr indent="0" lvl="0" marL="0" rtl="0" algn="ctr">
                        <a:spcBef>
                          <a:spcPts val="0"/>
                        </a:spcBef>
                        <a:spcAft>
                          <a:spcPts val="0"/>
                        </a:spcAft>
                        <a:buNone/>
                      </a:pPr>
                      <a:r>
                        <a:rPr lang="en">
                          <a:solidFill>
                            <a:schemeClr val="dk2"/>
                          </a:solidFill>
                        </a:rPr>
                        <a:t>test: 0.607</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0.804</a:t>
                      </a:r>
                      <a:endParaRPr>
                        <a:solidFill>
                          <a:schemeClr val="dk2"/>
                        </a:solidFill>
                      </a:endParaRPr>
                    </a:p>
                    <a:p>
                      <a:pPr indent="0" lvl="0" marL="0" rtl="0" algn="ctr">
                        <a:spcBef>
                          <a:spcPts val="0"/>
                        </a:spcBef>
                        <a:spcAft>
                          <a:spcPts val="0"/>
                        </a:spcAft>
                        <a:buNone/>
                      </a:pPr>
                      <a:r>
                        <a:rPr lang="en">
                          <a:solidFill>
                            <a:schemeClr val="dk2"/>
                          </a:solidFill>
                        </a:rPr>
                        <a:t>test: 0.782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0.715</a:t>
                      </a:r>
                      <a:endParaRPr>
                        <a:solidFill>
                          <a:schemeClr val="dk2"/>
                        </a:solidFill>
                      </a:endParaRPr>
                    </a:p>
                    <a:p>
                      <a:pPr indent="0" lvl="0" marL="0" rtl="0" algn="ctr">
                        <a:spcBef>
                          <a:spcPts val="0"/>
                        </a:spcBef>
                        <a:spcAft>
                          <a:spcPts val="0"/>
                        </a:spcAft>
                        <a:buNone/>
                      </a:pPr>
                      <a:r>
                        <a:rPr lang="en">
                          <a:solidFill>
                            <a:schemeClr val="dk2"/>
                          </a:solidFill>
                        </a:rPr>
                        <a:t>test: 0.522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0.811</a:t>
                      </a:r>
                      <a:endParaRPr>
                        <a:solidFill>
                          <a:schemeClr val="dk2"/>
                        </a:solidFill>
                      </a:endParaRPr>
                    </a:p>
                    <a:p>
                      <a:pPr indent="0" lvl="0" marL="0" rtl="0" algn="ctr">
                        <a:spcBef>
                          <a:spcPts val="0"/>
                        </a:spcBef>
                        <a:spcAft>
                          <a:spcPts val="0"/>
                        </a:spcAft>
                        <a:buNone/>
                      </a:pPr>
                      <a:r>
                        <a:rPr lang="en">
                          <a:solidFill>
                            <a:schemeClr val="dk2"/>
                          </a:solidFill>
                        </a:rPr>
                        <a:t>test: 0.652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0.704</a:t>
                      </a:r>
                      <a:endParaRPr>
                        <a:solidFill>
                          <a:schemeClr val="dk2"/>
                        </a:solidFill>
                      </a:endParaRPr>
                    </a:p>
                    <a:p>
                      <a:pPr indent="0" lvl="0" marL="0" rtl="0" algn="ctr">
                        <a:spcBef>
                          <a:spcPts val="0"/>
                        </a:spcBef>
                        <a:spcAft>
                          <a:spcPts val="0"/>
                        </a:spcAft>
                        <a:buNone/>
                      </a:pPr>
                      <a:r>
                        <a:rPr lang="en">
                          <a:solidFill>
                            <a:schemeClr val="dk2"/>
                          </a:solidFill>
                        </a:rPr>
                        <a:t>test: 0.610</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0.727</a:t>
                      </a:r>
                      <a:endParaRPr>
                        <a:solidFill>
                          <a:schemeClr val="dk2"/>
                        </a:solidFill>
                      </a:endParaRPr>
                    </a:p>
                    <a:p>
                      <a:pPr indent="0" lvl="0" marL="0" rtl="0" algn="ctr">
                        <a:spcBef>
                          <a:spcPts val="0"/>
                        </a:spcBef>
                        <a:spcAft>
                          <a:spcPts val="0"/>
                        </a:spcAft>
                        <a:buNone/>
                      </a:pPr>
                      <a:r>
                        <a:rPr lang="en">
                          <a:solidFill>
                            <a:schemeClr val="dk2"/>
                          </a:solidFill>
                        </a:rPr>
                        <a:t>test: 0.614</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rPr>
                        <a:t>linear Regression</a:t>
                      </a:r>
                      <a:endParaRPr b="1" sz="1300">
                        <a:solidFill>
                          <a:schemeClr val="dk2"/>
                        </a:solidFill>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train: 0.994</a:t>
                      </a:r>
                      <a:endParaRPr>
                        <a:solidFill>
                          <a:schemeClr val="dk2"/>
                        </a:solidFill>
                      </a:endParaRPr>
                    </a:p>
                    <a:p>
                      <a:pPr indent="0" lvl="0" marL="0" rtl="0" algn="ctr">
                        <a:spcBef>
                          <a:spcPts val="0"/>
                        </a:spcBef>
                        <a:spcAft>
                          <a:spcPts val="0"/>
                        </a:spcAft>
                        <a:buNone/>
                      </a:pPr>
                      <a:r>
                        <a:rPr lang="en">
                          <a:solidFill>
                            <a:schemeClr val="dk2"/>
                          </a:solidFill>
                        </a:rPr>
                        <a:t>test: 0.583</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0.995</a:t>
                      </a:r>
                      <a:endParaRPr>
                        <a:solidFill>
                          <a:schemeClr val="dk2"/>
                        </a:solidFill>
                      </a:endParaRPr>
                    </a:p>
                    <a:p>
                      <a:pPr indent="0" lvl="0" marL="0" rtl="0" algn="ctr">
                        <a:spcBef>
                          <a:spcPts val="0"/>
                        </a:spcBef>
                        <a:spcAft>
                          <a:spcPts val="0"/>
                        </a:spcAft>
                        <a:buNone/>
                      </a:pPr>
                      <a:r>
                        <a:rPr lang="en">
                          <a:solidFill>
                            <a:schemeClr val="dk2"/>
                          </a:solidFill>
                        </a:rPr>
                        <a:t>test: 0.476</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0.996</a:t>
                      </a:r>
                      <a:endParaRPr>
                        <a:solidFill>
                          <a:schemeClr val="dk2"/>
                        </a:solidFill>
                      </a:endParaRPr>
                    </a:p>
                    <a:p>
                      <a:pPr indent="0" lvl="0" marL="0" rtl="0" algn="ctr">
                        <a:spcBef>
                          <a:spcPts val="0"/>
                        </a:spcBef>
                        <a:spcAft>
                          <a:spcPts val="0"/>
                        </a:spcAft>
                        <a:buNone/>
                      </a:pPr>
                      <a:r>
                        <a:rPr lang="en">
                          <a:solidFill>
                            <a:schemeClr val="dk2"/>
                          </a:solidFill>
                        </a:rPr>
                        <a:t>test: 0.080</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0.995</a:t>
                      </a:r>
                      <a:endParaRPr>
                        <a:solidFill>
                          <a:schemeClr val="dk2"/>
                        </a:solidFill>
                      </a:endParaRPr>
                    </a:p>
                    <a:p>
                      <a:pPr indent="0" lvl="0" marL="0" rtl="0" algn="ctr">
                        <a:spcBef>
                          <a:spcPts val="0"/>
                        </a:spcBef>
                        <a:spcAft>
                          <a:spcPts val="0"/>
                        </a:spcAft>
                        <a:buNone/>
                      </a:pPr>
                      <a:r>
                        <a:rPr lang="en">
                          <a:solidFill>
                            <a:schemeClr val="dk2"/>
                          </a:solidFill>
                        </a:rPr>
                        <a:t>test: 0.573</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0.997</a:t>
                      </a:r>
                      <a:endParaRPr>
                        <a:solidFill>
                          <a:schemeClr val="dk2"/>
                        </a:solidFill>
                      </a:endParaRPr>
                    </a:p>
                    <a:p>
                      <a:pPr indent="0" lvl="0" marL="0" rtl="0" algn="ctr">
                        <a:spcBef>
                          <a:spcPts val="0"/>
                        </a:spcBef>
                        <a:spcAft>
                          <a:spcPts val="0"/>
                        </a:spcAft>
                        <a:buClr>
                          <a:schemeClr val="dk2"/>
                        </a:buClr>
                        <a:buSzPts val="1100"/>
                        <a:buFont typeface="Arial"/>
                        <a:buNone/>
                      </a:pPr>
                      <a:r>
                        <a:rPr lang="en">
                          <a:solidFill>
                            <a:schemeClr val="dk2"/>
                          </a:solidFill>
                        </a:rPr>
                        <a:t>test: 0.100</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0.992</a:t>
                      </a:r>
                      <a:endParaRPr>
                        <a:solidFill>
                          <a:schemeClr val="dk2"/>
                        </a:solidFill>
                      </a:endParaRPr>
                    </a:p>
                    <a:p>
                      <a:pPr indent="0" lvl="0" marL="0" rtl="0" algn="ctr">
                        <a:spcBef>
                          <a:spcPts val="0"/>
                        </a:spcBef>
                        <a:spcAft>
                          <a:spcPts val="0"/>
                        </a:spcAft>
                        <a:buClr>
                          <a:schemeClr val="dk2"/>
                        </a:buClr>
                        <a:buSzPts val="1100"/>
                        <a:buFont typeface="Arial"/>
                        <a:buNone/>
                      </a:pPr>
                      <a:r>
                        <a:rPr lang="en">
                          <a:solidFill>
                            <a:schemeClr val="dk2"/>
                          </a:solidFill>
                        </a:rPr>
                        <a:t>test: 0.473</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0.993</a:t>
                      </a:r>
                      <a:endParaRPr>
                        <a:solidFill>
                          <a:schemeClr val="dk2"/>
                        </a:solidFill>
                      </a:endParaRPr>
                    </a:p>
                    <a:p>
                      <a:pPr indent="0" lvl="0" marL="0" rtl="0" algn="ctr">
                        <a:spcBef>
                          <a:spcPts val="0"/>
                        </a:spcBef>
                        <a:spcAft>
                          <a:spcPts val="0"/>
                        </a:spcAft>
                        <a:buClr>
                          <a:schemeClr val="dk2"/>
                        </a:buClr>
                        <a:buSzPts val="1100"/>
                        <a:buFont typeface="Arial"/>
                        <a:buNone/>
                      </a:pPr>
                      <a:r>
                        <a:rPr lang="en">
                          <a:solidFill>
                            <a:schemeClr val="dk2"/>
                          </a:solidFill>
                        </a:rPr>
                        <a:t>test: 0.210</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highlight>
                            <a:schemeClr val="lt1"/>
                          </a:highlight>
                        </a:rPr>
                        <a:t>feature</a:t>
                      </a:r>
                      <a:endParaRPr b="1" sz="1300">
                        <a:solidFill>
                          <a:schemeClr val="dk2"/>
                        </a:solidFill>
                        <a:highlight>
                          <a:schemeClr val="lt1"/>
                        </a:highlight>
                      </a:endParaRPr>
                    </a:p>
                    <a:p>
                      <a:pPr indent="0" lvl="0" marL="0" rtl="0" algn="ctr">
                        <a:spcBef>
                          <a:spcPts val="0"/>
                        </a:spcBef>
                        <a:spcAft>
                          <a:spcPts val="0"/>
                        </a:spcAft>
                        <a:buNone/>
                      </a:pPr>
                      <a:r>
                        <a:t/>
                      </a:r>
                      <a:endParaRPr b="1" sz="1300">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0.938</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0.563</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0.922</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0.619</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0.994</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0.581</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rgbClr val="FFFF00"/>
                          </a:highlight>
                        </a:rPr>
                        <a:t>train: 0.978</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0.723</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train: 0.960</a:t>
                      </a:r>
                      <a:endParaRPr>
                        <a:solidFill>
                          <a:schemeClr val="dk2"/>
                        </a:solidFill>
                        <a:highlight>
                          <a:schemeClr val="lt1"/>
                        </a:highlight>
                      </a:endParaRPr>
                    </a:p>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test: 0.589</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0.514</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0.657</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train: 0.992</a:t>
                      </a:r>
                      <a:endParaRPr>
                        <a:solidFill>
                          <a:schemeClr val="dk2"/>
                        </a:solidFill>
                        <a:highlight>
                          <a:schemeClr val="lt1"/>
                        </a:highlight>
                      </a:endParaRPr>
                    </a:p>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test: 0.497</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highlight>
                            <a:schemeClr val="lt1"/>
                          </a:highlight>
                        </a:rPr>
                        <a:t>Simple averaging</a:t>
                      </a:r>
                      <a:endParaRPr b="1" sz="1300">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rgbClr val="FFFF00"/>
                          </a:highlight>
                        </a:rPr>
                        <a:t>train: 0.954</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0.696</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rgbClr val="FFFF00"/>
                          </a:highlight>
                        </a:rPr>
                        <a:t>train: 0.956</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0.734</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chemeClr val="lt1"/>
                          </a:highlight>
                        </a:rPr>
                        <a:t>train: 0.963</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0.590</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0.960</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0.714</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train: 0.961</a:t>
                      </a:r>
                      <a:endParaRPr>
                        <a:solidFill>
                          <a:schemeClr val="dk2"/>
                        </a:solidFill>
                        <a:highlight>
                          <a:schemeClr val="lt1"/>
                        </a:highlight>
                      </a:endParaRPr>
                    </a:p>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test: 0.464</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rgbClr val="FFFF00"/>
                          </a:highlight>
                        </a:rPr>
                        <a:t>train: 0.951</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0.696</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train: 0.955</a:t>
                      </a:r>
                      <a:endParaRPr>
                        <a:solidFill>
                          <a:schemeClr val="dk2"/>
                        </a:solidFill>
                        <a:highlight>
                          <a:schemeClr val="lt1"/>
                        </a:highlight>
                      </a:endParaRPr>
                    </a:p>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test: 0.554</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highlight>
                            <a:schemeClr val="lt1"/>
                          </a:highlight>
                        </a:rPr>
                        <a:t>Weighted averaging</a:t>
                      </a:r>
                      <a:endParaRPr b="1" sz="1300">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0.845</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0.563</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0.843</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0.735</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rgbClr val="FFFF00"/>
                          </a:highlight>
                        </a:rPr>
                        <a:t>train: 0.887</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0.794</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chemeClr val="lt1"/>
                          </a:highlight>
                        </a:rPr>
                        <a:t>train: 0.853</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0.701</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rgbClr val="FFFF00"/>
                          </a:highlight>
                        </a:rPr>
                        <a:t>train: 0.886</a:t>
                      </a:r>
                      <a:endParaRPr>
                        <a:solidFill>
                          <a:schemeClr val="dk2"/>
                        </a:solidFill>
                        <a:highlight>
                          <a:srgbClr val="FFFF00"/>
                        </a:highlight>
                      </a:endParaRPr>
                    </a:p>
                    <a:p>
                      <a:pPr indent="0" lvl="0" marL="0" rtl="0" algn="ctr">
                        <a:spcBef>
                          <a:spcPts val="0"/>
                        </a:spcBef>
                        <a:spcAft>
                          <a:spcPts val="0"/>
                        </a:spcAft>
                        <a:buClr>
                          <a:schemeClr val="dk2"/>
                        </a:buClr>
                        <a:buSzPts val="1100"/>
                        <a:buFont typeface="Arial"/>
                        <a:buNone/>
                      </a:pPr>
                      <a:r>
                        <a:rPr lang="en">
                          <a:solidFill>
                            <a:schemeClr val="dk2"/>
                          </a:solidFill>
                          <a:highlight>
                            <a:srgbClr val="FFFF00"/>
                          </a:highlight>
                        </a:rPr>
                        <a:t>test: 0.674</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chemeClr val="lt1"/>
                          </a:highlight>
                        </a:rPr>
                        <a:t>train: 0.837</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0.703</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rgbClr val="FFFF00"/>
                          </a:highlight>
                        </a:rPr>
                        <a:t>train: 0.852</a:t>
                      </a:r>
                      <a:endParaRPr>
                        <a:solidFill>
                          <a:schemeClr val="dk2"/>
                        </a:solidFill>
                        <a:highlight>
                          <a:srgbClr val="FFFF00"/>
                        </a:highlight>
                      </a:endParaRPr>
                    </a:p>
                    <a:p>
                      <a:pPr indent="0" lvl="0" marL="0" rtl="0" algn="ctr">
                        <a:spcBef>
                          <a:spcPts val="0"/>
                        </a:spcBef>
                        <a:spcAft>
                          <a:spcPts val="0"/>
                        </a:spcAft>
                        <a:buClr>
                          <a:schemeClr val="dk2"/>
                        </a:buClr>
                        <a:buSzPts val="1100"/>
                        <a:buFont typeface="Arial"/>
                        <a:buNone/>
                      </a:pPr>
                      <a:r>
                        <a:rPr lang="en">
                          <a:solidFill>
                            <a:schemeClr val="dk2"/>
                          </a:solidFill>
                          <a:highlight>
                            <a:srgbClr val="FFFF00"/>
                          </a:highlight>
                        </a:rPr>
                        <a:t>test: 0.666</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sp>
        <p:nvSpPr>
          <p:cNvPr id="428" name="Google Shape;428;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graphicFrame>
        <p:nvGraphicFramePr>
          <p:cNvPr id="434" name="Google Shape;434;p53"/>
          <p:cNvGraphicFramePr/>
          <p:nvPr/>
        </p:nvGraphicFramePr>
        <p:xfrm>
          <a:off x="104811" y="438235"/>
          <a:ext cx="3000000" cy="3000000"/>
        </p:xfrm>
        <a:graphic>
          <a:graphicData uri="http://schemas.openxmlformats.org/drawingml/2006/table">
            <a:tbl>
              <a:tblPr>
                <a:noFill/>
                <a:tableStyleId>{10F0F030-C6E2-4AA0-A99D-14875F807062}</a:tableStyleId>
              </a:tblPr>
              <a:tblGrid>
                <a:gridCol w="1126575"/>
                <a:gridCol w="1115400"/>
                <a:gridCol w="1115400"/>
                <a:gridCol w="1115400"/>
                <a:gridCol w="1115400"/>
                <a:gridCol w="1115400"/>
                <a:gridCol w="1115400"/>
                <a:gridCol w="1115400"/>
              </a:tblGrid>
              <a:tr h="609575">
                <a:tc>
                  <a:txBody>
                    <a:bodyPr/>
                    <a:lstStyle/>
                    <a:p>
                      <a:pPr indent="0" lvl="0" marL="0" rtl="0" algn="ctr">
                        <a:spcBef>
                          <a:spcPts val="0"/>
                        </a:spcBef>
                        <a:spcAft>
                          <a:spcPts val="0"/>
                        </a:spcAft>
                        <a:buNone/>
                      </a:pPr>
                      <a:r>
                        <a:t/>
                      </a:r>
                      <a:endParaRPr sz="13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sz="1300"/>
                        <a:t>EyeContact</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Smiled</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Speaking Rate</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NoFillers</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Paused</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Structured Answers</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Calm</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rPr>
                        <a:t>Facial</a:t>
                      </a:r>
                      <a:endParaRPr b="1" sz="13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0.872</a:t>
                      </a:r>
                      <a:endParaRPr>
                        <a:solidFill>
                          <a:schemeClr val="dk2"/>
                        </a:solidFill>
                      </a:endParaRPr>
                    </a:p>
                    <a:p>
                      <a:pPr indent="0" lvl="0" marL="0" rtl="0" algn="ctr">
                        <a:spcBef>
                          <a:spcPts val="0"/>
                        </a:spcBef>
                        <a:spcAft>
                          <a:spcPts val="0"/>
                        </a:spcAft>
                        <a:buNone/>
                      </a:pPr>
                      <a:r>
                        <a:rPr lang="en">
                          <a:solidFill>
                            <a:schemeClr val="dk2"/>
                          </a:solidFill>
                        </a:rPr>
                        <a:t>test: 0.411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0.850</a:t>
                      </a:r>
                      <a:endParaRPr>
                        <a:solidFill>
                          <a:schemeClr val="dk2"/>
                        </a:solidFill>
                      </a:endParaRPr>
                    </a:p>
                    <a:p>
                      <a:pPr indent="0" lvl="0" marL="0" rtl="0" algn="ctr">
                        <a:spcBef>
                          <a:spcPts val="0"/>
                        </a:spcBef>
                        <a:spcAft>
                          <a:spcPts val="0"/>
                        </a:spcAft>
                        <a:buNone/>
                      </a:pPr>
                      <a:r>
                        <a:rPr lang="en">
                          <a:solidFill>
                            <a:schemeClr val="dk2"/>
                          </a:solidFill>
                        </a:rPr>
                        <a:t>test: 0.571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0.947</a:t>
                      </a:r>
                      <a:endParaRPr>
                        <a:solidFill>
                          <a:schemeClr val="dk2"/>
                        </a:solidFill>
                      </a:endParaRPr>
                    </a:p>
                    <a:p>
                      <a:pPr indent="0" lvl="0" marL="0" rtl="0" algn="ctr">
                        <a:spcBef>
                          <a:spcPts val="0"/>
                        </a:spcBef>
                        <a:spcAft>
                          <a:spcPts val="0"/>
                        </a:spcAft>
                        <a:buNone/>
                      </a:pPr>
                      <a:r>
                        <a:rPr lang="en">
                          <a:solidFill>
                            <a:schemeClr val="dk2"/>
                          </a:solidFill>
                        </a:rPr>
                        <a:t>test: -0.008</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0.836</a:t>
                      </a:r>
                      <a:endParaRPr>
                        <a:solidFill>
                          <a:schemeClr val="dk2"/>
                        </a:solidFill>
                      </a:endParaRPr>
                    </a:p>
                    <a:p>
                      <a:pPr indent="0" lvl="0" marL="0" rtl="0" algn="ctr">
                        <a:spcBef>
                          <a:spcPts val="0"/>
                        </a:spcBef>
                        <a:spcAft>
                          <a:spcPts val="0"/>
                        </a:spcAft>
                        <a:buNone/>
                      </a:pPr>
                      <a:r>
                        <a:rPr lang="en">
                          <a:solidFill>
                            <a:schemeClr val="dk2"/>
                          </a:solidFill>
                        </a:rPr>
                        <a:t>test: -0.058</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0.876</a:t>
                      </a:r>
                      <a:endParaRPr>
                        <a:solidFill>
                          <a:schemeClr val="dk2"/>
                        </a:solidFill>
                      </a:endParaRPr>
                    </a:p>
                    <a:p>
                      <a:pPr indent="0" lvl="0" marL="0" rtl="0" algn="ctr">
                        <a:spcBef>
                          <a:spcPts val="0"/>
                        </a:spcBef>
                        <a:spcAft>
                          <a:spcPts val="0"/>
                        </a:spcAft>
                        <a:buNone/>
                      </a:pPr>
                      <a:r>
                        <a:rPr lang="en">
                          <a:solidFill>
                            <a:schemeClr val="dk2"/>
                          </a:solidFill>
                        </a:rPr>
                        <a:t>test: 0.113</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0.994</a:t>
                      </a:r>
                      <a:endParaRPr>
                        <a:solidFill>
                          <a:schemeClr val="dk2"/>
                        </a:solidFill>
                      </a:endParaRPr>
                    </a:p>
                    <a:p>
                      <a:pPr indent="0" lvl="0" marL="0" rtl="0" algn="ctr">
                        <a:spcBef>
                          <a:spcPts val="0"/>
                        </a:spcBef>
                        <a:spcAft>
                          <a:spcPts val="0"/>
                        </a:spcAft>
                        <a:buNone/>
                      </a:pPr>
                      <a:r>
                        <a:rPr lang="en">
                          <a:solidFill>
                            <a:schemeClr val="dk2"/>
                          </a:solidFill>
                        </a:rPr>
                        <a:t>test: 0.379</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0.720</a:t>
                      </a:r>
                      <a:endParaRPr>
                        <a:solidFill>
                          <a:schemeClr val="dk2"/>
                        </a:solidFill>
                      </a:endParaRPr>
                    </a:p>
                    <a:p>
                      <a:pPr indent="0" lvl="0" marL="0" rtl="0" algn="ctr">
                        <a:spcBef>
                          <a:spcPts val="0"/>
                        </a:spcBef>
                        <a:spcAft>
                          <a:spcPts val="0"/>
                        </a:spcAft>
                        <a:buNone/>
                      </a:pPr>
                      <a:r>
                        <a:rPr lang="en">
                          <a:solidFill>
                            <a:schemeClr val="dk2"/>
                          </a:solidFill>
                        </a:rPr>
                        <a:t>test: -0.139</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rPr>
                        <a:t>Sound</a:t>
                      </a:r>
                      <a:endParaRPr b="1" sz="1300">
                        <a:solidFill>
                          <a:schemeClr val="dk2"/>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0.477</a:t>
                      </a:r>
                      <a:endParaRPr>
                        <a:solidFill>
                          <a:schemeClr val="dk2"/>
                        </a:solidFill>
                      </a:endParaRPr>
                    </a:p>
                    <a:p>
                      <a:pPr indent="0" lvl="0" marL="0" rtl="0" algn="ctr">
                        <a:spcBef>
                          <a:spcPts val="0"/>
                        </a:spcBef>
                        <a:spcAft>
                          <a:spcPts val="0"/>
                        </a:spcAft>
                        <a:buNone/>
                      </a:pPr>
                      <a:r>
                        <a:rPr lang="en">
                          <a:solidFill>
                            <a:schemeClr val="dk2"/>
                          </a:solidFill>
                        </a:rPr>
                        <a:t>test: 0.447</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0.683</a:t>
                      </a:r>
                      <a:endParaRPr>
                        <a:solidFill>
                          <a:schemeClr val="dk2"/>
                        </a:solidFill>
                      </a:endParaRPr>
                    </a:p>
                    <a:p>
                      <a:pPr indent="0" lvl="0" marL="0" rtl="0" algn="ctr">
                        <a:spcBef>
                          <a:spcPts val="0"/>
                        </a:spcBef>
                        <a:spcAft>
                          <a:spcPts val="0"/>
                        </a:spcAft>
                        <a:buNone/>
                      </a:pPr>
                      <a:r>
                        <a:rPr lang="en">
                          <a:solidFill>
                            <a:schemeClr val="dk2"/>
                          </a:solidFill>
                        </a:rPr>
                        <a:t>test: 0.545</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0.632</a:t>
                      </a:r>
                      <a:endParaRPr>
                        <a:solidFill>
                          <a:schemeClr val="dk2"/>
                        </a:solidFill>
                      </a:endParaRPr>
                    </a:p>
                    <a:p>
                      <a:pPr indent="0" lvl="0" marL="0" rtl="0" algn="ctr">
                        <a:spcBef>
                          <a:spcPts val="0"/>
                        </a:spcBef>
                        <a:spcAft>
                          <a:spcPts val="0"/>
                        </a:spcAft>
                        <a:buNone/>
                      </a:pPr>
                      <a:r>
                        <a:rPr lang="en">
                          <a:solidFill>
                            <a:schemeClr val="dk2"/>
                          </a:solidFill>
                        </a:rPr>
                        <a:t>test: 0.753</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0.815</a:t>
                      </a:r>
                      <a:endParaRPr>
                        <a:solidFill>
                          <a:schemeClr val="dk2"/>
                        </a:solidFill>
                      </a:endParaRPr>
                    </a:p>
                    <a:p>
                      <a:pPr indent="0" lvl="0" marL="0" rtl="0" algn="ctr">
                        <a:spcBef>
                          <a:spcPts val="0"/>
                        </a:spcBef>
                        <a:spcAft>
                          <a:spcPts val="0"/>
                        </a:spcAft>
                        <a:buNone/>
                      </a:pPr>
                      <a:r>
                        <a:rPr lang="en">
                          <a:solidFill>
                            <a:schemeClr val="dk2"/>
                          </a:solidFill>
                        </a:rPr>
                        <a:t>test: 0.715</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0.643</a:t>
                      </a:r>
                      <a:endParaRPr>
                        <a:solidFill>
                          <a:schemeClr val="dk2"/>
                        </a:solidFill>
                      </a:endParaRPr>
                    </a:p>
                    <a:p>
                      <a:pPr indent="0" lvl="0" marL="0" rtl="0" algn="ctr">
                        <a:spcBef>
                          <a:spcPts val="0"/>
                        </a:spcBef>
                        <a:spcAft>
                          <a:spcPts val="0"/>
                        </a:spcAft>
                        <a:buNone/>
                      </a:pPr>
                      <a:r>
                        <a:rPr lang="en">
                          <a:solidFill>
                            <a:schemeClr val="dk2"/>
                          </a:solidFill>
                        </a:rPr>
                        <a:t>test: 0.752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0.681</a:t>
                      </a:r>
                      <a:endParaRPr>
                        <a:solidFill>
                          <a:schemeClr val="dk2"/>
                        </a:solidFill>
                      </a:endParaRPr>
                    </a:p>
                    <a:p>
                      <a:pPr indent="0" lvl="0" marL="0" rtl="0" algn="ctr">
                        <a:spcBef>
                          <a:spcPts val="0"/>
                        </a:spcBef>
                        <a:spcAft>
                          <a:spcPts val="0"/>
                        </a:spcAft>
                        <a:buNone/>
                      </a:pPr>
                      <a:r>
                        <a:rPr lang="en">
                          <a:solidFill>
                            <a:schemeClr val="dk2"/>
                          </a:solidFill>
                        </a:rPr>
                        <a:t>test: 0.649</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0.642</a:t>
                      </a:r>
                      <a:endParaRPr>
                        <a:solidFill>
                          <a:schemeClr val="dk2"/>
                        </a:solidFill>
                      </a:endParaRPr>
                    </a:p>
                    <a:p>
                      <a:pPr indent="0" lvl="0" marL="0" rtl="0" algn="ctr">
                        <a:spcBef>
                          <a:spcPts val="0"/>
                        </a:spcBef>
                        <a:spcAft>
                          <a:spcPts val="0"/>
                        </a:spcAft>
                        <a:buNone/>
                      </a:pPr>
                      <a:r>
                        <a:rPr lang="en">
                          <a:solidFill>
                            <a:schemeClr val="dk2"/>
                          </a:solidFill>
                        </a:rPr>
                        <a:t>test: 0.482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rPr>
                        <a:t>linear Regression</a:t>
                      </a:r>
                      <a:endParaRPr b="1" sz="1300">
                        <a:solidFill>
                          <a:schemeClr val="dk2"/>
                        </a:solidFill>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train: 0.873</a:t>
                      </a:r>
                      <a:endParaRPr>
                        <a:solidFill>
                          <a:schemeClr val="dk2"/>
                        </a:solidFill>
                      </a:endParaRPr>
                    </a:p>
                    <a:p>
                      <a:pPr indent="0" lvl="0" marL="0" rtl="0" algn="ctr">
                        <a:spcBef>
                          <a:spcPts val="0"/>
                        </a:spcBef>
                        <a:spcAft>
                          <a:spcPts val="0"/>
                        </a:spcAft>
                        <a:buNone/>
                      </a:pPr>
                      <a:r>
                        <a:rPr lang="en">
                          <a:solidFill>
                            <a:schemeClr val="dk2"/>
                          </a:solidFill>
                        </a:rPr>
                        <a:t>test: 0.431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0.871</a:t>
                      </a:r>
                      <a:endParaRPr>
                        <a:solidFill>
                          <a:schemeClr val="dk2"/>
                        </a:solidFill>
                      </a:endParaRPr>
                    </a:p>
                    <a:p>
                      <a:pPr indent="0" lvl="0" marL="0" rtl="0" algn="ctr">
                        <a:spcBef>
                          <a:spcPts val="0"/>
                        </a:spcBef>
                        <a:spcAft>
                          <a:spcPts val="0"/>
                        </a:spcAft>
                        <a:buNone/>
                      </a:pPr>
                      <a:r>
                        <a:rPr lang="en">
                          <a:solidFill>
                            <a:schemeClr val="dk2"/>
                          </a:solidFill>
                        </a:rPr>
                        <a:t>test: 0.656</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0.951</a:t>
                      </a:r>
                      <a:endParaRPr>
                        <a:solidFill>
                          <a:schemeClr val="dk2"/>
                        </a:solidFill>
                      </a:endParaRPr>
                    </a:p>
                    <a:p>
                      <a:pPr indent="0" lvl="0" marL="0" rtl="0" algn="ctr">
                        <a:spcBef>
                          <a:spcPts val="0"/>
                        </a:spcBef>
                        <a:spcAft>
                          <a:spcPts val="0"/>
                        </a:spcAft>
                        <a:buNone/>
                      </a:pPr>
                      <a:r>
                        <a:rPr lang="en">
                          <a:solidFill>
                            <a:schemeClr val="dk2"/>
                          </a:solidFill>
                        </a:rPr>
                        <a:t>test: 0.065</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0.890</a:t>
                      </a:r>
                      <a:endParaRPr>
                        <a:solidFill>
                          <a:schemeClr val="dk2"/>
                        </a:solidFill>
                      </a:endParaRPr>
                    </a:p>
                    <a:p>
                      <a:pPr indent="0" lvl="0" marL="0" rtl="0" algn="ctr">
                        <a:spcBef>
                          <a:spcPts val="0"/>
                        </a:spcBef>
                        <a:spcAft>
                          <a:spcPts val="0"/>
                        </a:spcAft>
                        <a:buNone/>
                      </a:pPr>
                      <a:r>
                        <a:rPr lang="en">
                          <a:solidFill>
                            <a:schemeClr val="dk2"/>
                          </a:solidFill>
                        </a:rPr>
                        <a:t>test: 0.642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0.883</a:t>
                      </a:r>
                      <a:endParaRPr>
                        <a:solidFill>
                          <a:schemeClr val="dk2"/>
                        </a:solidFill>
                      </a:endParaRPr>
                    </a:p>
                    <a:p>
                      <a:pPr indent="0" lvl="0" marL="0" rtl="0" algn="ctr">
                        <a:spcBef>
                          <a:spcPts val="0"/>
                        </a:spcBef>
                        <a:spcAft>
                          <a:spcPts val="0"/>
                        </a:spcAft>
                        <a:buClr>
                          <a:schemeClr val="dk2"/>
                        </a:buClr>
                        <a:buSzPts val="1100"/>
                        <a:buFont typeface="Arial"/>
                        <a:buNone/>
                      </a:pPr>
                      <a:r>
                        <a:rPr lang="en">
                          <a:solidFill>
                            <a:schemeClr val="dk2"/>
                          </a:solidFill>
                        </a:rPr>
                        <a:t>test: 0.359</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0.995</a:t>
                      </a:r>
                      <a:endParaRPr>
                        <a:solidFill>
                          <a:schemeClr val="dk2"/>
                        </a:solidFill>
                      </a:endParaRPr>
                    </a:p>
                    <a:p>
                      <a:pPr indent="0" lvl="0" marL="0" rtl="0" algn="ctr">
                        <a:spcBef>
                          <a:spcPts val="0"/>
                        </a:spcBef>
                        <a:spcAft>
                          <a:spcPts val="0"/>
                        </a:spcAft>
                        <a:buClr>
                          <a:schemeClr val="dk2"/>
                        </a:buClr>
                        <a:buSzPts val="1100"/>
                        <a:buFont typeface="Arial"/>
                        <a:buNone/>
                      </a:pPr>
                      <a:r>
                        <a:rPr lang="en">
                          <a:solidFill>
                            <a:schemeClr val="dk2"/>
                          </a:solidFill>
                        </a:rPr>
                        <a:t>test: 0.400</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0.783</a:t>
                      </a:r>
                      <a:endParaRPr>
                        <a:solidFill>
                          <a:schemeClr val="dk2"/>
                        </a:solidFill>
                      </a:endParaRPr>
                    </a:p>
                    <a:p>
                      <a:pPr indent="0" lvl="0" marL="0" rtl="0" algn="ctr">
                        <a:spcBef>
                          <a:spcPts val="0"/>
                        </a:spcBef>
                        <a:spcAft>
                          <a:spcPts val="0"/>
                        </a:spcAft>
                        <a:buClr>
                          <a:schemeClr val="dk2"/>
                        </a:buClr>
                        <a:buSzPts val="1100"/>
                        <a:buFont typeface="Arial"/>
                        <a:buNone/>
                      </a:pPr>
                      <a:r>
                        <a:rPr lang="en">
                          <a:solidFill>
                            <a:schemeClr val="dk2"/>
                          </a:solidFill>
                        </a:rPr>
                        <a:t>test: 0.045</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highlight>
                            <a:schemeClr val="lt1"/>
                          </a:highlight>
                        </a:rPr>
                        <a:t>F</a:t>
                      </a:r>
                      <a:r>
                        <a:rPr b="1" lang="en" sz="1300">
                          <a:solidFill>
                            <a:schemeClr val="dk2"/>
                          </a:solidFill>
                          <a:highlight>
                            <a:schemeClr val="lt1"/>
                          </a:highlight>
                        </a:rPr>
                        <a:t>eature</a:t>
                      </a:r>
                      <a:endParaRPr b="1" sz="1300">
                        <a:solidFill>
                          <a:schemeClr val="dk2"/>
                        </a:solidFill>
                        <a:highlight>
                          <a:schemeClr val="lt1"/>
                        </a:highlight>
                      </a:endParaRPr>
                    </a:p>
                    <a:p>
                      <a:pPr indent="0" lvl="0" marL="0" rtl="0" algn="ctr">
                        <a:spcBef>
                          <a:spcPts val="0"/>
                        </a:spcBef>
                        <a:spcAft>
                          <a:spcPts val="0"/>
                        </a:spcAft>
                        <a:buNone/>
                      </a:pPr>
                      <a:r>
                        <a:t/>
                      </a:r>
                      <a:endParaRPr b="1" sz="1300">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0.848</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0.424</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0.631</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0.471</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0.946</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0.112</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0.966</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-0.042</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train: 0.858</a:t>
                      </a:r>
                      <a:endParaRPr>
                        <a:solidFill>
                          <a:schemeClr val="dk2"/>
                        </a:solidFill>
                        <a:highlight>
                          <a:schemeClr val="lt1"/>
                        </a:highlight>
                      </a:endParaRPr>
                    </a:p>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test: 0.179</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0.990</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0.423</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train: 0.990</a:t>
                      </a:r>
                      <a:endParaRPr>
                        <a:solidFill>
                          <a:schemeClr val="dk2"/>
                        </a:solidFill>
                        <a:highlight>
                          <a:schemeClr val="lt1"/>
                        </a:highlight>
                      </a:endParaRPr>
                    </a:p>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test: 0.170</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highlight>
                            <a:schemeClr val="lt1"/>
                          </a:highlight>
                        </a:rPr>
                        <a:t>Simple averaging</a:t>
                      </a:r>
                      <a:endParaRPr b="1" sz="1300">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rgbClr val="FFFF00"/>
                          </a:highlight>
                        </a:rPr>
                        <a:t>train: 0.832</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0.562</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rgbClr val="FFFF00"/>
                          </a:highlight>
                        </a:rPr>
                        <a:t>train: 0.860</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0.682</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chemeClr val="lt1"/>
                          </a:highlight>
                        </a:rPr>
                        <a:t>train: 0.911</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0.345</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0.887</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0.688</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train: 0.863</a:t>
                      </a:r>
                      <a:endParaRPr>
                        <a:solidFill>
                          <a:schemeClr val="dk2"/>
                        </a:solidFill>
                        <a:highlight>
                          <a:schemeClr val="lt1"/>
                        </a:highlight>
                      </a:endParaRPr>
                    </a:p>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test: 0.644</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0.976</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0.543</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train: 0.778</a:t>
                      </a:r>
                      <a:endParaRPr>
                        <a:solidFill>
                          <a:schemeClr val="dk2"/>
                        </a:solidFill>
                        <a:highlight>
                          <a:schemeClr val="lt1"/>
                        </a:highlight>
                      </a:endParaRPr>
                    </a:p>
                    <a:p>
                      <a:pPr indent="0" lvl="0" marL="0" rtl="0" algn="ctr">
                        <a:spcBef>
                          <a:spcPts val="0"/>
                        </a:spcBef>
                        <a:spcAft>
                          <a:spcPts val="0"/>
                        </a:spcAft>
                        <a:buClr>
                          <a:schemeClr val="dk2"/>
                        </a:buClr>
                        <a:buSzPts val="1100"/>
                        <a:buFont typeface="Arial"/>
                        <a:buNone/>
                      </a:pPr>
                      <a:r>
                        <a:rPr lang="en">
                          <a:solidFill>
                            <a:schemeClr val="dk2"/>
                          </a:solidFill>
                          <a:highlight>
                            <a:schemeClr val="lt1"/>
                          </a:highlight>
                        </a:rPr>
                        <a:t>test: -0.019</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highlight>
                            <a:schemeClr val="lt1"/>
                          </a:highlight>
                        </a:rPr>
                        <a:t>Weighted averaging</a:t>
                      </a:r>
                      <a:endParaRPr b="1" sz="1300">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0.677</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0.577</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0.781</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0.634</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rgbClr val="FFFF00"/>
                          </a:highlight>
                        </a:rPr>
                        <a:t>train: 0.776</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0.666</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rgbClr val="FFFF00"/>
                          </a:highlight>
                        </a:rPr>
                        <a:t>train: 0.852</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0.719</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rgbClr val="FFFF00"/>
                          </a:highlight>
                        </a:rPr>
                        <a:t>train: 0.767</a:t>
                      </a:r>
                      <a:endParaRPr>
                        <a:solidFill>
                          <a:schemeClr val="dk2"/>
                        </a:solidFill>
                        <a:highlight>
                          <a:srgbClr val="FFFF00"/>
                        </a:highlight>
                      </a:endParaRPr>
                    </a:p>
                    <a:p>
                      <a:pPr indent="0" lvl="0" marL="0" rtl="0" algn="ctr">
                        <a:spcBef>
                          <a:spcPts val="0"/>
                        </a:spcBef>
                        <a:spcAft>
                          <a:spcPts val="0"/>
                        </a:spcAft>
                        <a:buClr>
                          <a:schemeClr val="dk2"/>
                        </a:buClr>
                        <a:buSzPts val="1100"/>
                        <a:buFont typeface="Arial"/>
                        <a:buNone/>
                      </a:pPr>
                      <a:r>
                        <a:rPr lang="en">
                          <a:solidFill>
                            <a:schemeClr val="dk2"/>
                          </a:solidFill>
                          <a:highlight>
                            <a:srgbClr val="FFFF00"/>
                          </a:highlight>
                        </a:rPr>
                        <a:t>test: 0.751</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rgbClr val="FFFF00"/>
                          </a:highlight>
                        </a:rPr>
                        <a:t>train: 0.882</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0.639</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Clr>
                          <a:schemeClr val="dk2"/>
                        </a:buClr>
                        <a:buSzPts val="1100"/>
                        <a:buFont typeface="Arial"/>
                        <a:buNone/>
                      </a:pPr>
                      <a:r>
                        <a:rPr lang="en">
                          <a:solidFill>
                            <a:schemeClr val="dk2"/>
                          </a:solidFill>
                          <a:highlight>
                            <a:srgbClr val="FFFF00"/>
                          </a:highlight>
                        </a:rPr>
                        <a:t>train: 0.759</a:t>
                      </a:r>
                      <a:endParaRPr>
                        <a:solidFill>
                          <a:schemeClr val="dk2"/>
                        </a:solidFill>
                        <a:highlight>
                          <a:srgbClr val="FFFF00"/>
                        </a:highlight>
                      </a:endParaRPr>
                    </a:p>
                    <a:p>
                      <a:pPr indent="0" lvl="0" marL="0" rtl="0" algn="ctr">
                        <a:spcBef>
                          <a:spcPts val="0"/>
                        </a:spcBef>
                        <a:spcAft>
                          <a:spcPts val="0"/>
                        </a:spcAft>
                        <a:buClr>
                          <a:schemeClr val="dk2"/>
                        </a:buClr>
                        <a:buSzPts val="1100"/>
                        <a:buFont typeface="Arial"/>
                        <a:buNone/>
                      </a:pPr>
                      <a:r>
                        <a:rPr lang="en">
                          <a:solidFill>
                            <a:schemeClr val="dk2"/>
                          </a:solidFill>
                          <a:highlight>
                            <a:srgbClr val="FFFF00"/>
                          </a:highlight>
                        </a:rPr>
                        <a:t>test: 0.233</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sp>
        <p:nvSpPr>
          <p:cNvPr id="435" name="Google Shape;435;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aphicFrame>
        <p:nvGraphicFramePr>
          <p:cNvPr id="441" name="Google Shape;441;p54"/>
          <p:cNvGraphicFramePr/>
          <p:nvPr/>
        </p:nvGraphicFramePr>
        <p:xfrm>
          <a:off x="102050" y="438235"/>
          <a:ext cx="3000000" cy="3000000"/>
        </p:xfrm>
        <a:graphic>
          <a:graphicData uri="http://schemas.openxmlformats.org/drawingml/2006/table">
            <a:tbl>
              <a:tblPr>
                <a:noFill/>
                <a:tableStyleId>{10F0F030-C6E2-4AA0-A99D-14875F807062}</a:tableStyleId>
              </a:tblPr>
              <a:tblGrid>
                <a:gridCol w="1802275"/>
                <a:gridCol w="1784400"/>
                <a:gridCol w="1784400"/>
                <a:gridCol w="1784400"/>
                <a:gridCol w="1784400"/>
              </a:tblGrid>
              <a:tr h="609575">
                <a:tc>
                  <a:txBody>
                    <a:bodyPr/>
                    <a:lstStyle/>
                    <a:p>
                      <a:pPr indent="0" lvl="0" marL="0" rtl="0" algn="ctr">
                        <a:spcBef>
                          <a:spcPts val="0"/>
                        </a:spcBef>
                        <a:spcAft>
                          <a:spcPts val="0"/>
                        </a:spcAft>
                        <a:buNone/>
                      </a:pPr>
                      <a:r>
                        <a:t/>
                      </a:r>
                      <a:endParaRPr sz="13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sz="1300"/>
                        <a:t>Not Stressed</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Focused</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Authentic</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Not Awkward</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rPr>
                        <a:t>Facial</a:t>
                      </a:r>
                      <a:endParaRPr b="1" sz="13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0.988</a:t>
                      </a:r>
                      <a:endParaRPr>
                        <a:solidFill>
                          <a:schemeClr val="dk2"/>
                        </a:solidFill>
                      </a:endParaRPr>
                    </a:p>
                    <a:p>
                      <a:pPr indent="0" lvl="0" marL="0" rtl="0" algn="ctr">
                        <a:spcBef>
                          <a:spcPts val="0"/>
                        </a:spcBef>
                        <a:spcAft>
                          <a:spcPts val="0"/>
                        </a:spcAft>
                        <a:buNone/>
                      </a:pPr>
                      <a:r>
                        <a:rPr lang="en">
                          <a:solidFill>
                            <a:schemeClr val="dk2"/>
                          </a:solidFill>
                        </a:rPr>
                        <a:t>test: 0.119</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0.989</a:t>
                      </a:r>
                      <a:endParaRPr>
                        <a:solidFill>
                          <a:schemeClr val="dk2"/>
                        </a:solidFill>
                      </a:endParaRPr>
                    </a:p>
                    <a:p>
                      <a:pPr indent="0" lvl="0" marL="0" rtl="0" algn="ctr">
                        <a:spcBef>
                          <a:spcPts val="0"/>
                        </a:spcBef>
                        <a:spcAft>
                          <a:spcPts val="0"/>
                        </a:spcAft>
                        <a:buNone/>
                      </a:pPr>
                      <a:r>
                        <a:rPr lang="en">
                          <a:solidFill>
                            <a:schemeClr val="dk2"/>
                          </a:solidFill>
                        </a:rPr>
                        <a:t>test: 0.458</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0.922</a:t>
                      </a:r>
                      <a:endParaRPr>
                        <a:solidFill>
                          <a:schemeClr val="dk2"/>
                        </a:solidFill>
                      </a:endParaRPr>
                    </a:p>
                    <a:p>
                      <a:pPr indent="0" lvl="0" marL="0" rtl="0" algn="ctr">
                        <a:spcBef>
                          <a:spcPts val="0"/>
                        </a:spcBef>
                        <a:spcAft>
                          <a:spcPts val="0"/>
                        </a:spcAft>
                        <a:buNone/>
                      </a:pPr>
                      <a:r>
                        <a:rPr lang="en">
                          <a:solidFill>
                            <a:schemeClr val="dk2"/>
                          </a:solidFill>
                        </a:rPr>
                        <a:t>test: 0.361</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0.995</a:t>
                      </a:r>
                      <a:endParaRPr>
                        <a:solidFill>
                          <a:schemeClr val="dk2"/>
                        </a:solidFill>
                      </a:endParaRPr>
                    </a:p>
                    <a:p>
                      <a:pPr indent="0" lvl="0" marL="0" rtl="0" algn="ctr">
                        <a:spcBef>
                          <a:spcPts val="0"/>
                        </a:spcBef>
                        <a:spcAft>
                          <a:spcPts val="0"/>
                        </a:spcAft>
                        <a:buNone/>
                      </a:pPr>
                      <a:r>
                        <a:rPr lang="en">
                          <a:solidFill>
                            <a:schemeClr val="dk2"/>
                          </a:solidFill>
                        </a:rPr>
                        <a:t>test: 0.472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rPr>
                        <a:t>Sound</a:t>
                      </a:r>
                      <a:endParaRPr b="1" sz="1300">
                        <a:solidFill>
                          <a:schemeClr val="dk2"/>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0.575</a:t>
                      </a:r>
                      <a:endParaRPr>
                        <a:solidFill>
                          <a:schemeClr val="dk2"/>
                        </a:solidFill>
                      </a:endParaRPr>
                    </a:p>
                    <a:p>
                      <a:pPr indent="0" lvl="0" marL="0" rtl="0" algn="ctr">
                        <a:spcBef>
                          <a:spcPts val="0"/>
                        </a:spcBef>
                        <a:spcAft>
                          <a:spcPts val="0"/>
                        </a:spcAft>
                        <a:buNone/>
                      </a:pPr>
                      <a:r>
                        <a:rPr lang="en">
                          <a:solidFill>
                            <a:schemeClr val="dk2"/>
                          </a:solidFill>
                        </a:rPr>
                        <a:t>test: 0.604</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0.679</a:t>
                      </a:r>
                      <a:endParaRPr>
                        <a:solidFill>
                          <a:schemeClr val="dk2"/>
                        </a:solidFill>
                      </a:endParaRPr>
                    </a:p>
                    <a:p>
                      <a:pPr indent="0" lvl="0" marL="0" rtl="0" algn="ctr">
                        <a:spcBef>
                          <a:spcPts val="0"/>
                        </a:spcBef>
                        <a:spcAft>
                          <a:spcPts val="0"/>
                        </a:spcAft>
                        <a:buNone/>
                      </a:pPr>
                      <a:r>
                        <a:rPr lang="en">
                          <a:solidFill>
                            <a:schemeClr val="dk2"/>
                          </a:solidFill>
                        </a:rPr>
                        <a:t>test: 0.598</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0.774</a:t>
                      </a:r>
                      <a:endParaRPr>
                        <a:solidFill>
                          <a:schemeClr val="dk2"/>
                        </a:solidFill>
                      </a:endParaRPr>
                    </a:p>
                    <a:p>
                      <a:pPr indent="0" lvl="0" marL="0" rtl="0" algn="ctr">
                        <a:spcBef>
                          <a:spcPts val="0"/>
                        </a:spcBef>
                        <a:spcAft>
                          <a:spcPts val="0"/>
                        </a:spcAft>
                        <a:buNone/>
                      </a:pPr>
                      <a:r>
                        <a:rPr lang="en">
                          <a:solidFill>
                            <a:schemeClr val="dk2"/>
                          </a:solidFill>
                        </a:rPr>
                        <a:t>test: 0.433</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0.665</a:t>
                      </a:r>
                      <a:endParaRPr>
                        <a:solidFill>
                          <a:schemeClr val="dk2"/>
                        </a:solidFill>
                      </a:endParaRPr>
                    </a:p>
                    <a:p>
                      <a:pPr indent="0" lvl="0" marL="0" rtl="0" algn="ctr">
                        <a:spcBef>
                          <a:spcPts val="0"/>
                        </a:spcBef>
                        <a:spcAft>
                          <a:spcPts val="0"/>
                        </a:spcAft>
                        <a:buNone/>
                      </a:pPr>
                      <a:r>
                        <a:rPr lang="en">
                          <a:solidFill>
                            <a:schemeClr val="dk2"/>
                          </a:solidFill>
                        </a:rPr>
                        <a:t>test: 0.409</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rPr>
                        <a:t>linear Regression</a:t>
                      </a:r>
                      <a:endParaRPr b="1" sz="1300">
                        <a:solidFill>
                          <a:schemeClr val="dk2"/>
                        </a:solidFill>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train: 0.989</a:t>
                      </a:r>
                      <a:endParaRPr>
                        <a:solidFill>
                          <a:schemeClr val="dk2"/>
                        </a:solidFill>
                      </a:endParaRPr>
                    </a:p>
                    <a:p>
                      <a:pPr indent="0" lvl="0" marL="0" rtl="0" algn="ctr">
                        <a:spcBef>
                          <a:spcPts val="0"/>
                        </a:spcBef>
                        <a:spcAft>
                          <a:spcPts val="0"/>
                        </a:spcAft>
                        <a:buNone/>
                      </a:pPr>
                      <a:r>
                        <a:rPr lang="en">
                          <a:solidFill>
                            <a:schemeClr val="dk2"/>
                          </a:solidFill>
                        </a:rPr>
                        <a:t>test: 0.152</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0.989</a:t>
                      </a:r>
                      <a:endParaRPr>
                        <a:solidFill>
                          <a:schemeClr val="dk2"/>
                        </a:solidFill>
                      </a:endParaRPr>
                    </a:p>
                    <a:p>
                      <a:pPr indent="0" lvl="0" marL="0" rtl="0" algn="ctr">
                        <a:spcBef>
                          <a:spcPts val="0"/>
                        </a:spcBef>
                        <a:spcAft>
                          <a:spcPts val="0"/>
                        </a:spcAft>
                        <a:buNone/>
                      </a:pPr>
                      <a:r>
                        <a:rPr lang="en">
                          <a:solidFill>
                            <a:schemeClr val="dk2"/>
                          </a:solidFill>
                        </a:rPr>
                        <a:t>test: 0.480</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0.934</a:t>
                      </a:r>
                      <a:endParaRPr>
                        <a:solidFill>
                          <a:schemeClr val="dk2"/>
                        </a:solidFill>
                      </a:endParaRPr>
                    </a:p>
                    <a:p>
                      <a:pPr indent="0" lvl="0" marL="0" rtl="0" algn="ctr">
                        <a:spcBef>
                          <a:spcPts val="0"/>
                        </a:spcBef>
                        <a:spcAft>
                          <a:spcPts val="0"/>
                        </a:spcAft>
                        <a:buNone/>
                      </a:pPr>
                      <a:r>
                        <a:rPr lang="en">
                          <a:solidFill>
                            <a:schemeClr val="dk2"/>
                          </a:solidFill>
                        </a:rPr>
                        <a:t>test: 0.466</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a:solidFill>
                            <a:schemeClr val="dk2"/>
                          </a:solidFill>
                        </a:rPr>
                        <a:t>train: 0.995</a:t>
                      </a:r>
                      <a:endParaRPr>
                        <a:solidFill>
                          <a:schemeClr val="dk2"/>
                        </a:solidFill>
                      </a:endParaRPr>
                    </a:p>
                    <a:p>
                      <a:pPr indent="0" lvl="0" marL="0" rtl="0" algn="ctr">
                        <a:spcBef>
                          <a:spcPts val="0"/>
                        </a:spcBef>
                        <a:spcAft>
                          <a:spcPts val="0"/>
                        </a:spcAft>
                        <a:buNone/>
                      </a:pPr>
                      <a:r>
                        <a:rPr lang="en">
                          <a:solidFill>
                            <a:schemeClr val="dk2"/>
                          </a:solidFill>
                        </a:rPr>
                        <a:t>test: 0.484</a:t>
                      </a:r>
                      <a:endParaRPr>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highlight>
                            <a:schemeClr val="lt1"/>
                          </a:highlight>
                        </a:rPr>
                        <a:t>feature</a:t>
                      </a:r>
                      <a:endParaRPr b="1" sz="1300">
                        <a:solidFill>
                          <a:schemeClr val="dk2"/>
                        </a:solidFill>
                        <a:highlight>
                          <a:schemeClr val="lt1"/>
                        </a:highlight>
                      </a:endParaRPr>
                    </a:p>
                    <a:p>
                      <a:pPr indent="0" lvl="0" marL="0" rtl="0" algn="ctr">
                        <a:spcBef>
                          <a:spcPts val="0"/>
                        </a:spcBef>
                        <a:spcAft>
                          <a:spcPts val="0"/>
                        </a:spcAft>
                        <a:buNone/>
                      </a:pPr>
                      <a:r>
                        <a:t/>
                      </a:r>
                      <a:endParaRPr b="1" sz="1300">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0.666</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0.130</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0.988</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0.449</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0.441</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0.113</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0.995</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0.607</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b="1" lang="en" sz="1300">
                          <a:solidFill>
                            <a:schemeClr val="dk2"/>
                          </a:solidFill>
                          <a:highlight>
                            <a:schemeClr val="lt1"/>
                          </a:highlight>
                        </a:rPr>
                        <a:t>Simple averaging</a:t>
                      </a:r>
                      <a:endParaRPr b="1" sz="1300">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0.968</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0.403</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rgbClr val="FFFF00"/>
                          </a:highlight>
                        </a:rPr>
                        <a:t>train: 0.965</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0.611</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rgbClr val="FFFF00"/>
                          </a:highlight>
                        </a:rPr>
                        <a:t>train: 0.923</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0.531</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rgbClr val="FFFF00"/>
                          </a:highlight>
                        </a:rPr>
                        <a:t>train: 0.955</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0.661</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609575">
                <a:tc>
                  <a:txBody>
                    <a:bodyPr/>
                    <a:lstStyle/>
                    <a:p>
                      <a:pPr indent="0" lvl="0" marL="0" rtl="0" algn="ctr">
                        <a:spcBef>
                          <a:spcPts val="0"/>
                        </a:spcBef>
                        <a:spcAft>
                          <a:spcPts val="0"/>
                        </a:spcAft>
                        <a:buNone/>
                      </a:pPr>
                      <a:r>
                        <a:rPr b="1" lang="en" sz="1300">
                          <a:solidFill>
                            <a:schemeClr val="dk2"/>
                          </a:solidFill>
                          <a:highlight>
                            <a:schemeClr val="lt1"/>
                          </a:highlight>
                        </a:rPr>
                        <a:t>Weighted averaging</a:t>
                      </a:r>
                      <a:endParaRPr b="1" sz="1300">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rgbClr val="FFFF00"/>
                          </a:highlight>
                        </a:rPr>
                        <a:t>train: 0.849</a:t>
                      </a:r>
                      <a:endParaRPr>
                        <a:solidFill>
                          <a:schemeClr val="dk2"/>
                        </a:solidFill>
                        <a:highlight>
                          <a:srgbClr val="FFFF00"/>
                        </a:highlight>
                      </a:endParaRPr>
                    </a:p>
                    <a:p>
                      <a:pPr indent="0" lvl="0" marL="0" rtl="0" algn="ctr">
                        <a:spcBef>
                          <a:spcPts val="0"/>
                        </a:spcBef>
                        <a:spcAft>
                          <a:spcPts val="0"/>
                        </a:spcAft>
                        <a:buNone/>
                      </a:pPr>
                      <a:r>
                        <a:rPr lang="en">
                          <a:solidFill>
                            <a:schemeClr val="dk2"/>
                          </a:solidFill>
                          <a:highlight>
                            <a:srgbClr val="FFFF00"/>
                          </a:highlight>
                        </a:rPr>
                        <a:t>test: 0.586</a:t>
                      </a:r>
                      <a:endParaRPr>
                        <a:solidFill>
                          <a:schemeClr val="dk2"/>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a:solidFill>
                            <a:schemeClr val="dk2"/>
                          </a:solidFill>
                          <a:highlight>
                            <a:schemeClr val="lt1"/>
                          </a:highlight>
                        </a:rPr>
                        <a:t>train: 0.860</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0.656</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rgbClr val="FFFFFE"/>
                          </a:highlight>
                        </a:rPr>
                        <a:t>train: 0.857</a:t>
                      </a:r>
                      <a:endParaRPr>
                        <a:solidFill>
                          <a:schemeClr val="dk2"/>
                        </a:solidFill>
                        <a:highlight>
                          <a:srgbClr val="FFFFFE"/>
                        </a:highlight>
                      </a:endParaRPr>
                    </a:p>
                    <a:p>
                      <a:pPr indent="0" lvl="0" marL="0" rtl="0" algn="ctr">
                        <a:spcBef>
                          <a:spcPts val="0"/>
                        </a:spcBef>
                        <a:spcAft>
                          <a:spcPts val="0"/>
                        </a:spcAft>
                        <a:buNone/>
                      </a:pPr>
                      <a:r>
                        <a:rPr lang="en">
                          <a:solidFill>
                            <a:schemeClr val="dk2"/>
                          </a:solidFill>
                          <a:highlight>
                            <a:srgbClr val="FFFFFE"/>
                          </a:highlight>
                        </a:rPr>
                        <a:t>test: 0.505</a:t>
                      </a:r>
                      <a:endParaRPr>
                        <a:solidFill>
                          <a:schemeClr val="dk2"/>
                        </a:solidFill>
                        <a:highlight>
                          <a:srgbClr val="FFFFFE"/>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highlight>
                            <a:schemeClr val="lt1"/>
                          </a:highlight>
                        </a:rPr>
                        <a:t>train: 0.830</a:t>
                      </a:r>
                      <a:endParaRPr>
                        <a:solidFill>
                          <a:schemeClr val="dk2"/>
                        </a:solidFill>
                        <a:highlight>
                          <a:schemeClr val="lt1"/>
                        </a:highlight>
                      </a:endParaRPr>
                    </a:p>
                    <a:p>
                      <a:pPr indent="0" lvl="0" marL="0" rtl="0" algn="ctr">
                        <a:spcBef>
                          <a:spcPts val="0"/>
                        </a:spcBef>
                        <a:spcAft>
                          <a:spcPts val="0"/>
                        </a:spcAft>
                        <a:buNone/>
                      </a:pPr>
                      <a:r>
                        <a:rPr lang="en">
                          <a:solidFill>
                            <a:schemeClr val="dk2"/>
                          </a:solidFill>
                          <a:highlight>
                            <a:schemeClr val="lt1"/>
                          </a:highlight>
                        </a:rPr>
                        <a:t>test: 0.570</a:t>
                      </a:r>
                      <a:endParaRPr>
                        <a:solidFill>
                          <a:schemeClr val="dk2"/>
                        </a:solidFill>
                        <a:highlight>
                          <a:schemeClr val="lt1"/>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42" name="Google Shape;44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5"/>
          <p:cNvPicPr preferRelativeResize="0"/>
          <p:nvPr/>
        </p:nvPicPr>
        <p:blipFill>
          <a:blip r:embed="rId3">
            <a:alphaModFix/>
          </a:blip>
          <a:stretch>
            <a:fillRect/>
          </a:stretch>
        </p:blipFill>
        <p:spPr>
          <a:xfrm>
            <a:off x="1502463" y="1218625"/>
            <a:ext cx="6139075" cy="3453900"/>
          </a:xfrm>
          <a:prstGeom prst="rect">
            <a:avLst/>
          </a:prstGeom>
          <a:noFill/>
          <a:ln>
            <a:noFill/>
          </a:ln>
        </p:spPr>
      </p:pic>
      <p:sp>
        <p:nvSpPr>
          <p:cNvPr id="449" name="Google Shape;449;p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between our result and paper’s result</a:t>
            </a:r>
            <a:endParaRPr/>
          </a:p>
        </p:txBody>
      </p:sp>
      <p:sp>
        <p:nvSpPr>
          <p:cNvPr id="450" name="Google Shape;450;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between our result and paper’s result cont.</a:t>
            </a:r>
            <a:endParaRPr/>
          </a:p>
        </p:txBody>
      </p:sp>
      <p:pic>
        <p:nvPicPr>
          <p:cNvPr id="457" name="Google Shape;457;p56"/>
          <p:cNvPicPr preferRelativeResize="0"/>
          <p:nvPr/>
        </p:nvPicPr>
        <p:blipFill>
          <a:blip r:embed="rId3">
            <a:alphaModFix/>
          </a:blip>
          <a:stretch>
            <a:fillRect/>
          </a:stretch>
        </p:blipFill>
        <p:spPr>
          <a:xfrm>
            <a:off x="1643089" y="1318925"/>
            <a:ext cx="5857824" cy="3626275"/>
          </a:xfrm>
          <a:prstGeom prst="rect">
            <a:avLst/>
          </a:prstGeom>
          <a:noFill/>
          <a:ln>
            <a:noFill/>
          </a:ln>
        </p:spPr>
      </p:pic>
      <p:sp>
        <p:nvSpPr>
          <p:cNvPr id="458" name="Google Shape;458;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between our result and paper’s result cont.</a:t>
            </a:r>
            <a:endParaRPr/>
          </a:p>
        </p:txBody>
      </p:sp>
      <p:graphicFrame>
        <p:nvGraphicFramePr>
          <p:cNvPr id="465" name="Google Shape;465;p57"/>
          <p:cNvGraphicFramePr/>
          <p:nvPr/>
        </p:nvGraphicFramePr>
        <p:xfrm>
          <a:off x="155800" y="1017800"/>
          <a:ext cx="3000000" cy="3000000"/>
        </p:xfrm>
        <a:graphic>
          <a:graphicData uri="http://schemas.openxmlformats.org/drawingml/2006/table">
            <a:tbl>
              <a:tblPr>
                <a:noFill/>
                <a:tableStyleId>{945A24F4-079E-4886-BA0F-1412D9B3B273}</a:tableStyleId>
              </a:tblPr>
              <a:tblGrid>
                <a:gridCol w="981375"/>
                <a:gridCol w="919650"/>
                <a:gridCol w="1043100"/>
                <a:gridCol w="981375"/>
                <a:gridCol w="981375"/>
                <a:gridCol w="981375"/>
                <a:gridCol w="981375"/>
                <a:gridCol w="981375"/>
                <a:gridCol w="981375"/>
              </a:tblGrid>
              <a:tr h="639300">
                <a:tc>
                  <a:txBody>
                    <a:bodyPr/>
                    <a:lstStyle/>
                    <a:p>
                      <a:pPr indent="0" lvl="0" marL="0" rtl="0" algn="ctr">
                        <a:lnSpc>
                          <a:spcPct val="115000"/>
                        </a:lnSpc>
                        <a:spcBef>
                          <a:spcPts val="1200"/>
                        </a:spcBef>
                        <a:spcAft>
                          <a:spcPts val="1200"/>
                        </a:spcAft>
                        <a:buNone/>
                      </a:pPr>
                      <a:r>
                        <a:rPr b="1" lang="en" sz="1300"/>
                        <a:t> </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300"/>
                        <a:t>Excited</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1200"/>
                        </a:spcBef>
                        <a:spcAft>
                          <a:spcPts val="1200"/>
                        </a:spcAft>
                        <a:buNone/>
                      </a:pPr>
                      <a:r>
                        <a:rPr b="1" lang="en" sz="1300"/>
                        <a:t>Engagement</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1200"/>
                        </a:spcBef>
                        <a:spcAft>
                          <a:spcPts val="1200"/>
                        </a:spcAft>
                        <a:buNone/>
                      </a:pPr>
                      <a:r>
                        <a:rPr b="1" lang="en" sz="1300"/>
                        <a:t>Friendly</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1200"/>
                        </a:spcBef>
                        <a:spcAft>
                          <a:spcPts val="1200"/>
                        </a:spcAft>
                        <a:buNone/>
                      </a:pPr>
                      <a:r>
                        <a:rPr b="1" lang="en" sz="1300"/>
                        <a:t>Smiled</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1200"/>
                        </a:spcBef>
                        <a:spcAft>
                          <a:spcPts val="1200"/>
                        </a:spcAft>
                        <a:buNone/>
                      </a:pPr>
                      <a:r>
                        <a:rPr b="1" lang="en" sz="1300"/>
                        <a:t>Hiring</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1200"/>
                        </a:spcBef>
                        <a:spcAft>
                          <a:spcPts val="1200"/>
                        </a:spcAft>
                        <a:buNone/>
                      </a:pPr>
                      <a:r>
                        <a:rPr b="1" lang="en" sz="1300"/>
                        <a:t>Structured Answers</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1200"/>
                        </a:spcBef>
                        <a:spcAft>
                          <a:spcPts val="1200"/>
                        </a:spcAft>
                        <a:buNone/>
                      </a:pPr>
                      <a:r>
                        <a:rPr b="1" lang="en" sz="1300"/>
                        <a:t>Overall</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1200"/>
                        </a:spcBef>
                        <a:spcAft>
                          <a:spcPts val="1200"/>
                        </a:spcAft>
                        <a:buNone/>
                      </a:pPr>
                      <a:r>
                        <a:rPr b="1" lang="en" sz="1300"/>
                        <a:t>No Fillers</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FE2F3"/>
                    </a:solidFill>
                  </a:tcPr>
                </a:tc>
              </a:tr>
              <a:tr h="485050">
                <a:tc>
                  <a:txBody>
                    <a:bodyPr/>
                    <a:lstStyle/>
                    <a:p>
                      <a:pPr indent="0" lvl="0" marL="0" rtl="0" algn="ctr">
                        <a:lnSpc>
                          <a:spcPct val="115000"/>
                        </a:lnSpc>
                        <a:spcBef>
                          <a:spcPts val="1200"/>
                        </a:spcBef>
                        <a:spcAft>
                          <a:spcPts val="1200"/>
                        </a:spcAft>
                        <a:buNone/>
                      </a:pPr>
                      <a:r>
                        <a:rPr b="1" lang="en" sz="1300">
                          <a:solidFill>
                            <a:srgbClr val="434343"/>
                          </a:solidFill>
                          <a:latin typeface="Roboto"/>
                          <a:ea typeface="Roboto"/>
                          <a:cs typeface="Roboto"/>
                          <a:sym typeface="Roboto"/>
                        </a:rPr>
                        <a:t>Our Result</a:t>
                      </a:r>
                      <a:endParaRPr b="1" sz="13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0.79</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0.67</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0.72</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0.68</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0.73</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0.64</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0.7</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0.72</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r>
              <a:tr h="100000">
                <a:tc>
                  <a:txBody>
                    <a:bodyPr/>
                    <a:lstStyle/>
                    <a:p>
                      <a:pPr indent="0" lvl="0" marL="0" rtl="0" algn="ctr">
                        <a:lnSpc>
                          <a:spcPct val="115000"/>
                        </a:lnSpc>
                        <a:spcBef>
                          <a:spcPts val="1200"/>
                        </a:spcBef>
                        <a:spcAft>
                          <a:spcPts val="1200"/>
                        </a:spcAft>
                        <a:buNone/>
                      </a:pPr>
                      <a:r>
                        <a:rPr b="1" lang="en" sz="1300">
                          <a:solidFill>
                            <a:srgbClr val="434343"/>
                          </a:solidFill>
                          <a:latin typeface="Roboto"/>
                          <a:ea typeface="Roboto"/>
                          <a:cs typeface="Roboto"/>
                          <a:sym typeface="Roboto"/>
                        </a:rPr>
                        <a:t>M</a:t>
                      </a:r>
                      <a:r>
                        <a:rPr b="1" lang="en" sz="1300">
                          <a:solidFill>
                            <a:srgbClr val="434343"/>
                          </a:solidFill>
                          <a:latin typeface="Roboto"/>
                          <a:ea typeface="Roboto"/>
                          <a:cs typeface="Roboto"/>
                          <a:sym typeface="Roboto"/>
                        </a:rPr>
                        <a:t>ax paper</a:t>
                      </a:r>
                      <a:endParaRPr b="1" sz="13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0.79</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0.75</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0.73</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0.71</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0.65</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0.64</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0.62</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0.59</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r>
              <a:tr h="850900">
                <a:tc>
                  <a:txBody>
                    <a:bodyPr/>
                    <a:lstStyle/>
                    <a:p>
                      <a:pPr indent="0" lvl="0" marL="0" rtl="0" algn="ctr">
                        <a:lnSpc>
                          <a:spcPct val="115000"/>
                        </a:lnSpc>
                        <a:spcBef>
                          <a:spcPts val="1200"/>
                        </a:spcBef>
                        <a:spcAft>
                          <a:spcPts val="1200"/>
                        </a:spcAft>
                        <a:buNone/>
                      </a:pPr>
                      <a:r>
                        <a:rPr b="1" lang="en" sz="1300"/>
                        <a:t> </a:t>
                      </a:r>
                      <a:endParaRPr b="1" sz="1300"/>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a:t>Paused</a:t>
                      </a:r>
                      <a:endParaRPr b="1"/>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b="1" lang="en"/>
                        <a:t>Focused</a:t>
                      </a:r>
                      <a:endParaRPr b="1"/>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b="1" lang="en"/>
                        <a:t>Not Awkward</a:t>
                      </a:r>
                      <a:endParaRPr b="1"/>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b="1" lang="en"/>
                        <a:t>Speaking Rate</a:t>
                      </a:r>
                      <a:endParaRPr b="1"/>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b="1" lang="en"/>
                        <a:t>Authentic</a:t>
                      </a:r>
                      <a:endParaRPr b="1"/>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b="1" lang="en"/>
                        <a:t>Calm</a:t>
                      </a:r>
                      <a:endParaRPr b="1"/>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b="1" lang="en"/>
                        <a:t>Not Stressed</a:t>
                      </a:r>
                      <a:endParaRPr b="1"/>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b="1" lang="en"/>
                        <a:t>Eye- Contact</a:t>
                      </a:r>
                      <a:endParaRPr b="1"/>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r>
              <a:tr h="454300">
                <a:tc>
                  <a:txBody>
                    <a:bodyPr/>
                    <a:lstStyle/>
                    <a:p>
                      <a:pPr indent="0" lvl="0" marL="0" rtl="0" algn="ctr">
                        <a:lnSpc>
                          <a:spcPct val="115000"/>
                        </a:lnSpc>
                        <a:spcBef>
                          <a:spcPts val="1200"/>
                        </a:spcBef>
                        <a:spcAft>
                          <a:spcPts val="1200"/>
                        </a:spcAft>
                        <a:buNone/>
                      </a:pPr>
                      <a:r>
                        <a:rPr b="1" lang="en" sz="1300">
                          <a:solidFill>
                            <a:srgbClr val="434343"/>
                          </a:solidFill>
                          <a:latin typeface="Roboto"/>
                          <a:ea typeface="Roboto"/>
                          <a:cs typeface="Roboto"/>
                          <a:sym typeface="Roboto"/>
                        </a:rPr>
                        <a:t>Our Result</a:t>
                      </a:r>
                      <a:endParaRPr b="1" sz="13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0.75</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0.61</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0.66</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0.67</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0.53</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0.23</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0.59</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0.56</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r>
              <a:tr h="100000">
                <a:tc>
                  <a:txBody>
                    <a:bodyPr/>
                    <a:lstStyle/>
                    <a:p>
                      <a:pPr indent="0" lvl="0" marL="0" rtl="0" algn="ctr">
                        <a:lnSpc>
                          <a:spcPct val="115000"/>
                        </a:lnSpc>
                        <a:spcBef>
                          <a:spcPts val="1200"/>
                        </a:spcBef>
                        <a:spcAft>
                          <a:spcPts val="1200"/>
                        </a:spcAft>
                        <a:buNone/>
                      </a:pPr>
                      <a:r>
                        <a:rPr b="1" lang="en" sz="1300">
                          <a:solidFill>
                            <a:srgbClr val="434343"/>
                          </a:solidFill>
                          <a:latin typeface="Roboto"/>
                          <a:ea typeface="Roboto"/>
                          <a:cs typeface="Roboto"/>
                          <a:sym typeface="Roboto"/>
                        </a:rPr>
                        <a:t>M</a:t>
                      </a:r>
                      <a:r>
                        <a:rPr b="1" lang="en" sz="1300">
                          <a:solidFill>
                            <a:srgbClr val="434343"/>
                          </a:solidFill>
                          <a:latin typeface="Roboto"/>
                          <a:ea typeface="Roboto"/>
                          <a:cs typeface="Roboto"/>
                          <a:sym typeface="Roboto"/>
                        </a:rPr>
                        <a:t>ax paper</a:t>
                      </a:r>
                      <a:endParaRPr b="1" sz="13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C9DAF8"/>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0.58</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0.47</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0.52</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0.46</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0.44</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b="1" lang="en" sz="1100">
                          <a:solidFill>
                            <a:srgbClr val="434343"/>
                          </a:solidFill>
                          <a:latin typeface="Roboto"/>
                          <a:ea typeface="Roboto"/>
                          <a:cs typeface="Roboto"/>
                          <a:sym typeface="Roboto"/>
                        </a:rPr>
                        <a:t>0.41</a:t>
                      </a:r>
                      <a:endParaRPr b="1"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0.39</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1200"/>
                        </a:spcAft>
                        <a:buNone/>
                      </a:pPr>
                      <a:r>
                        <a:rPr lang="en" sz="1100">
                          <a:solidFill>
                            <a:srgbClr val="434343"/>
                          </a:solidFill>
                          <a:latin typeface="Roboto"/>
                          <a:ea typeface="Roboto"/>
                          <a:cs typeface="Roboto"/>
                          <a:sym typeface="Roboto"/>
                        </a:rPr>
                        <a:t>0.52</a:t>
                      </a:r>
                      <a:endParaRPr sz="1100">
                        <a:solidFill>
                          <a:srgbClr val="434343"/>
                        </a:solidFill>
                        <a:latin typeface="Roboto"/>
                        <a:ea typeface="Roboto"/>
                        <a:cs typeface="Roboto"/>
                        <a:sym typeface="Roboto"/>
                      </a:endParaRPr>
                    </a:p>
                  </a:txBody>
                  <a:tcPr marT="25400" marB="25400" marR="25400" marL="25400">
                    <a:lnL cap="flat" cmpd="sng" w="12650">
                      <a:solidFill>
                        <a:srgbClr val="CCCCCC"/>
                      </a:solidFill>
                      <a:prstDash val="solid"/>
                      <a:round/>
                      <a:headEnd len="sm" w="sm" type="none"/>
                      <a:tailEnd len="sm" w="sm" type="none"/>
                    </a:lnL>
                    <a:lnR cap="flat" cmpd="sng" w="12650">
                      <a:solidFill>
                        <a:srgbClr val="CCCCCC"/>
                      </a:solidFill>
                      <a:prstDash val="solid"/>
                      <a:round/>
                      <a:headEnd len="sm" w="sm" type="none"/>
                      <a:tailEnd len="sm" w="sm" type="none"/>
                    </a:lnR>
                    <a:lnT cap="flat" cmpd="sng" w="12650">
                      <a:solidFill>
                        <a:srgbClr val="CCCCCC"/>
                      </a:solidFill>
                      <a:prstDash val="solid"/>
                      <a:round/>
                      <a:headEnd len="sm" w="sm" type="none"/>
                      <a:tailEnd len="sm" w="sm" type="none"/>
                    </a:lnT>
                    <a:lnB cap="flat" cmpd="sng" w="12650">
                      <a:solidFill>
                        <a:srgbClr val="CCCCCC"/>
                      </a:solidFill>
                      <a:prstDash val="solid"/>
                      <a:round/>
                      <a:headEnd len="sm" w="sm" type="none"/>
                      <a:tailEnd len="sm" w="sm" type="none"/>
                    </a:lnB>
                    <a:solidFill>
                      <a:srgbClr val="FFFFFF"/>
                    </a:solidFill>
                  </a:tcPr>
                </a:tc>
              </a:tr>
            </a:tbl>
          </a:graphicData>
        </a:graphic>
      </p:graphicFrame>
      <p:sp>
        <p:nvSpPr>
          <p:cNvPr id="466" name="Google Shape;466;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Application Demo</a:t>
            </a:r>
            <a:endParaRPr/>
          </a:p>
        </p:txBody>
      </p:sp>
      <p:sp>
        <p:nvSpPr>
          <p:cNvPr id="473" name="Google Shape;473;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9"/>
          <p:cNvPicPr preferRelativeResize="0"/>
          <p:nvPr/>
        </p:nvPicPr>
        <p:blipFill>
          <a:blip r:embed="rId3">
            <a:alphaModFix/>
          </a:blip>
          <a:stretch>
            <a:fillRect/>
          </a:stretch>
        </p:blipFill>
        <p:spPr>
          <a:xfrm>
            <a:off x="-212450" y="193925"/>
            <a:ext cx="9965550" cy="4755625"/>
          </a:xfrm>
          <a:prstGeom prst="rect">
            <a:avLst/>
          </a:prstGeom>
          <a:noFill/>
          <a:ln>
            <a:noFill/>
          </a:ln>
        </p:spPr>
      </p:pic>
      <p:sp>
        <p:nvSpPr>
          <p:cNvPr id="480" name="Google Shape;480;p5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5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60"/>
          <p:cNvPicPr preferRelativeResize="0"/>
          <p:nvPr/>
        </p:nvPicPr>
        <p:blipFill>
          <a:blip r:embed="rId3">
            <a:alphaModFix/>
          </a:blip>
          <a:stretch>
            <a:fillRect/>
          </a:stretch>
        </p:blipFill>
        <p:spPr>
          <a:xfrm>
            <a:off x="-244225" y="202225"/>
            <a:ext cx="9861924" cy="4739050"/>
          </a:xfrm>
          <a:prstGeom prst="rect">
            <a:avLst/>
          </a:prstGeom>
          <a:noFill/>
          <a:ln>
            <a:noFill/>
          </a:ln>
        </p:spPr>
      </p:pic>
      <p:sp>
        <p:nvSpPr>
          <p:cNvPr id="487" name="Google Shape;487;p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8" name="Google Shape;488;p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61"/>
          <p:cNvPicPr preferRelativeResize="0"/>
          <p:nvPr/>
        </p:nvPicPr>
        <p:blipFill>
          <a:blip r:embed="rId3">
            <a:alphaModFix/>
          </a:blip>
          <a:stretch>
            <a:fillRect/>
          </a:stretch>
        </p:blipFill>
        <p:spPr>
          <a:xfrm>
            <a:off x="-566450" y="230425"/>
            <a:ext cx="10159398" cy="4772975"/>
          </a:xfrm>
          <a:prstGeom prst="rect">
            <a:avLst/>
          </a:prstGeom>
          <a:noFill/>
          <a:ln>
            <a:noFill/>
          </a:ln>
        </p:spPr>
      </p:pic>
      <p:sp>
        <p:nvSpPr>
          <p:cNvPr id="494" name="Google Shape;494;p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335750" y="2152350"/>
            <a:ext cx="86487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480"/>
              <a:t>Why Automated V</a:t>
            </a:r>
            <a:r>
              <a:rPr lang="en" sz="3480"/>
              <a:t>ideo </a:t>
            </a:r>
            <a:r>
              <a:rPr lang="en" sz="3480"/>
              <a:t>Interview Analysis ?</a:t>
            </a:r>
            <a:endParaRPr sz="3480"/>
          </a:p>
        </p:txBody>
      </p:sp>
      <p:sp>
        <p:nvSpPr>
          <p:cNvPr id="117" name="Google Shape;117;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2"/>
          <p:cNvPicPr preferRelativeResize="0"/>
          <p:nvPr/>
        </p:nvPicPr>
        <p:blipFill>
          <a:blip r:embed="rId3">
            <a:alphaModFix/>
          </a:blip>
          <a:stretch>
            <a:fillRect/>
          </a:stretch>
        </p:blipFill>
        <p:spPr>
          <a:xfrm>
            <a:off x="-330950" y="215538"/>
            <a:ext cx="9936276" cy="4712425"/>
          </a:xfrm>
          <a:prstGeom prst="rect">
            <a:avLst/>
          </a:prstGeom>
          <a:noFill/>
          <a:ln>
            <a:noFill/>
          </a:ln>
        </p:spPr>
      </p:pic>
      <p:sp>
        <p:nvSpPr>
          <p:cNvPr id="501" name="Google Shape;501;p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508" name="Google Shape;508;p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515" name="Google Shape;515;p6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 to improve the application user interface, add input validation and ensure the user that his data is not going to be used for blackmailing or cyberbullying.</a:t>
            </a:r>
            <a:endParaRPr/>
          </a:p>
          <a:p>
            <a:pPr indent="0" lvl="0" marL="0" rtl="0" algn="l">
              <a:spcBef>
                <a:spcPts val="1200"/>
              </a:spcBef>
              <a:spcAft>
                <a:spcPts val="0"/>
              </a:spcAft>
              <a:buNone/>
            </a:pPr>
            <a:r>
              <a:rPr lang="en"/>
              <a:t>We can speed up the system processing step by modifying some models, for example using the YOLO in detecting the facial features as it was good in the hand-over-face part.</a:t>
            </a:r>
            <a:endParaRPr/>
          </a:p>
          <a:p>
            <a:pPr indent="0" lvl="0" marL="0" rtl="0" algn="l">
              <a:spcBef>
                <a:spcPts val="1200"/>
              </a:spcBef>
              <a:spcAft>
                <a:spcPts val="1200"/>
              </a:spcAft>
              <a:buNone/>
            </a:pPr>
            <a:r>
              <a:rPr lang="en"/>
              <a:t>For the hand gesture model, train with a larger dataset and have a variety of classes as there is no good dataset available for this part.</a:t>
            </a:r>
            <a:endParaRPr/>
          </a:p>
        </p:txBody>
      </p:sp>
      <p:sp>
        <p:nvSpPr>
          <p:cNvPr id="516" name="Google Shape;516;p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523" name="Google Shape;523;p6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Add another feature in the application by using GAN models to improve the user experience as the user not only can know his mistakes but also know how to fix them by seeing a video of himself without his mistakes.</a:t>
            </a:r>
            <a:endParaRPr/>
          </a:p>
          <a:p>
            <a:pPr indent="0" lvl="0" marL="0" rtl="0" algn="l">
              <a:spcBef>
                <a:spcPts val="1200"/>
              </a:spcBef>
              <a:spcAft>
                <a:spcPts val="0"/>
              </a:spcAft>
              <a:buNone/>
            </a:pPr>
            <a:r>
              <a:rPr lang="en"/>
              <a:t>We can improve the results by adding a lexical module that uses a speech recognition model to produce transcripts which helps in the analysis of the interview.</a:t>
            </a:r>
            <a:endParaRPr/>
          </a:p>
          <a:p>
            <a:pPr indent="0" lvl="0" marL="0" rtl="0" algn="l">
              <a:spcBef>
                <a:spcPts val="1200"/>
              </a:spcBef>
              <a:spcAft>
                <a:spcPts val="0"/>
              </a:spcAft>
              <a:buNone/>
            </a:pPr>
            <a:r>
              <a:rPr lang="en"/>
              <a:t>Try to make a new dataset like MIT videos that have the same concept, but the point of view will be better when it is in front of the interviewer, and the upper half of the body appears clearly.</a:t>
            </a:r>
            <a:endParaRPr/>
          </a:p>
          <a:p>
            <a:pPr indent="0" lvl="0" marL="0" rtl="0" algn="l">
              <a:spcBef>
                <a:spcPts val="1200"/>
              </a:spcBef>
              <a:spcAft>
                <a:spcPts val="1200"/>
              </a:spcAft>
              <a:buNone/>
            </a:pPr>
            <a:r>
              <a:t/>
            </a:r>
            <a:endParaRPr/>
          </a:p>
        </p:txBody>
      </p:sp>
      <p:sp>
        <p:nvSpPr>
          <p:cNvPr id="524" name="Google Shape;524;p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5" name="Google Shape;525;p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531" name="Google Shape;531;p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7"/>
          <p:cNvSpPr txBox="1"/>
          <p:nvPr>
            <p:ph type="title"/>
          </p:nvPr>
        </p:nvSpPr>
        <p:spPr>
          <a:xfrm>
            <a:off x="311700" y="410000"/>
            <a:ext cx="8520600" cy="51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538" name="Google Shape;538;p67"/>
          <p:cNvSpPr txBox="1"/>
          <p:nvPr>
            <p:ph idx="4294967295" type="body"/>
          </p:nvPr>
        </p:nvSpPr>
        <p:spPr>
          <a:xfrm>
            <a:off x="311700" y="1101225"/>
            <a:ext cx="8520600" cy="3827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AutoNum type="arabicPeriod"/>
            </a:pPr>
            <a:r>
              <a:rPr lang="en"/>
              <a:t>Naim, Iftekhar &amp; Tanveer, Md &amp; Gildea, Daniel &amp; Mohammed, &amp; Hoque, Ehsan. (2015). Automated Analysis and Prediction of Job Interview Performance. IEEE Transactions on Affective Computing. PP. 10.1109/TAFFC.2016.2614299. </a:t>
            </a:r>
            <a:endParaRPr/>
          </a:p>
          <a:p>
            <a:pPr indent="-334327" lvl="0" marL="457200" rtl="0" algn="l">
              <a:spcBef>
                <a:spcPts val="0"/>
              </a:spcBef>
              <a:spcAft>
                <a:spcPts val="0"/>
              </a:spcAft>
              <a:buSzPct val="100000"/>
              <a:buAutoNum type="arabicPeriod"/>
            </a:pPr>
            <a:r>
              <a:rPr lang="en"/>
              <a:t>Madeo, Renata &amp; Lima, Clodoaldo &amp; Peres, Sarajane. (2013). Gesture unit segmentation using support vector machines: Segmenting gestures from rest positions. Proceedings of the ACM Symposium on Applied Computing. 46-52. 10.1145/2480362.2480373.</a:t>
            </a:r>
            <a:endParaRPr/>
          </a:p>
          <a:p>
            <a:pPr indent="-334327" lvl="0" marL="457200" rtl="0" algn="l">
              <a:spcBef>
                <a:spcPts val="0"/>
              </a:spcBef>
              <a:spcAft>
                <a:spcPts val="0"/>
              </a:spcAft>
              <a:buSzPct val="100000"/>
              <a:buAutoNum type="arabicPeriod"/>
            </a:pPr>
            <a:r>
              <a:rPr lang="en"/>
              <a:t>Singh, Parwinder. (2014). An Approach to Extract Feature using MFCC. IOSR Journal of Engineering. 4. 21-25. 10.9790/3021-04812125.</a:t>
            </a:r>
            <a:endParaRPr/>
          </a:p>
          <a:p>
            <a:pPr indent="-334327" lvl="0" marL="457200" rtl="0" algn="l">
              <a:spcBef>
                <a:spcPts val="0"/>
              </a:spcBef>
              <a:spcAft>
                <a:spcPts val="0"/>
              </a:spcAft>
              <a:buSzPct val="100000"/>
              <a:buAutoNum type="arabicPeriod"/>
            </a:pPr>
            <a:r>
              <a:rPr lang="en"/>
              <a:t>M. Chen, X. He, J. Yang and H. Zhang, "3-D Convolutional Recurrent Neural Networks With Attention Model for Speech Emotion Recognition," in IEEE Signal Processing Letters, vol. 25, no. 10, pp. 1440-1444, Oct. 2018, doi: 10.1109/LSP.2018.2860246.</a:t>
            </a:r>
            <a:endParaRPr/>
          </a:p>
        </p:txBody>
      </p:sp>
      <p:sp>
        <p:nvSpPr>
          <p:cNvPr id="539" name="Google Shape;539;p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0" name="Google Shape;540;p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546" name="Google Shape;546;p68"/>
          <p:cNvSpPr txBox="1"/>
          <p:nvPr>
            <p:ph idx="4294967295" type="body"/>
          </p:nvPr>
        </p:nvSpPr>
        <p:spPr>
          <a:xfrm>
            <a:off x="311700" y="925075"/>
            <a:ext cx="8520600" cy="4003500"/>
          </a:xfrm>
          <a:prstGeom prst="rect">
            <a:avLst/>
          </a:prstGeom>
        </p:spPr>
        <p:txBody>
          <a:bodyPr anchorCtr="0" anchor="t" bIns="91425" lIns="91425" spcFirstLastPara="1" rIns="91425" wrap="square" tIns="91425">
            <a:normAutofit fontScale="92500" lnSpcReduction="10000"/>
          </a:bodyPr>
          <a:lstStyle/>
          <a:p>
            <a:pPr indent="-330830" lvl="0" marL="457200" rtl="0" algn="l">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t>https://google.github.io/mediapipe/solutions/hands.html#palm-detection-model</a:t>
            </a:r>
            <a:endParaRPr sz="1740">
              <a:solidFill>
                <a:schemeClr val="accent5"/>
              </a:solidFill>
              <a:latin typeface="Times New Roman"/>
              <a:ea typeface="Times New Roman"/>
              <a:cs typeface="Times New Roman"/>
              <a:sym typeface="Times New Roman"/>
            </a:endParaRPr>
          </a:p>
          <a:p>
            <a:pPr indent="-330830" lvl="0" marL="457200" rtl="0" algn="l">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hlinkClick r:id="rId4">
                  <a:extLst>
                    <a:ext uri="{A12FA001-AC4F-418D-AE19-62706E023703}">
                      <ahyp:hlinkClr val="tx"/>
                    </a:ext>
                  </a:extLst>
                </a:hlinkClick>
              </a:rPr>
              <a:t>https://www.researchgate.net/publication/262399175_Gesture_unit_segmentation_using_support_vector_machines_Segmenting_gestures_from_rest_positions</a:t>
            </a:r>
            <a:endParaRPr sz="1740">
              <a:solidFill>
                <a:schemeClr val="accent5"/>
              </a:solidFill>
              <a:latin typeface="Times New Roman"/>
              <a:ea typeface="Times New Roman"/>
              <a:cs typeface="Times New Roman"/>
              <a:sym typeface="Times New Roman"/>
            </a:endParaRPr>
          </a:p>
          <a:p>
            <a:pPr indent="-330830" lvl="0" marL="457200" rtl="0" algn="l">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hlinkClick r:id="rId5">
                  <a:extLst>
                    <a:ext uri="{A12FA001-AC4F-418D-AE19-62706E023703}">
                      <ahyp:hlinkClr val="tx"/>
                    </a:ext>
                  </a:extLst>
                </a:hlinkClick>
              </a:rPr>
              <a:t>https://roc-hci.com/past-projects/automated-prediction-of-job-interview-performances/</a:t>
            </a:r>
            <a:endParaRPr sz="1740" u="sng">
              <a:solidFill>
                <a:schemeClr val="accent5"/>
              </a:solidFill>
              <a:latin typeface="Times New Roman"/>
              <a:ea typeface="Times New Roman"/>
              <a:cs typeface="Times New Roman"/>
              <a:sym typeface="Times New Roman"/>
            </a:endParaRPr>
          </a:p>
          <a:p>
            <a:pPr indent="-330830" lvl="0" marL="457200" rtl="0" algn="l">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rPr>
              <a:t>http://datahacker.rs/009-how-to-detect-facial-landmarks-using-dlib-and-opencv/ </a:t>
            </a:r>
            <a:endParaRPr sz="1740" u="sng">
              <a:solidFill>
                <a:schemeClr val="accent5"/>
              </a:solidFill>
              <a:latin typeface="Times New Roman"/>
              <a:ea typeface="Times New Roman"/>
              <a:cs typeface="Times New Roman"/>
              <a:sym typeface="Times New Roman"/>
            </a:endParaRPr>
          </a:p>
          <a:p>
            <a:pPr indent="-330830" lvl="0" marL="457200" rtl="0" algn="l">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rPr>
              <a:t>https://github.com/jerryhouuu/Face-Yaw-Roll-Pitch-from-Pose-Estimation-using-OpenCV </a:t>
            </a:r>
            <a:endParaRPr sz="1740" u="sng">
              <a:solidFill>
                <a:schemeClr val="accent5"/>
              </a:solidFill>
              <a:latin typeface="Times New Roman"/>
              <a:ea typeface="Times New Roman"/>
              <a:cs typeface="Times New Roman"/>
              <a:sym typeface="Times New Roman"/>
            </a:endParaRPr>
          </a:p>
          <a:p>
            <a:pPr indent="-330830" lvl="0" marL="457200" rtl="0" algn="l">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rPr>
              <a:t>https://jivp-eurasipjournals.springeropen.com/articles/10.1186/1687-5281-2013-13/figures/2 </a:t>
            </a:r>
            <a:endParaRPr sz="1740" u="sng">
              <a:solidFill>
                <a:schemeClr val="accent5"/>
              </a:solidFill>
              <a:latin typeface="Times New Roman"/>
              <a:ea typeface="Times New Roman"/>
              <a:cs typeface="Times New Roman"/>
              <a:sym typeface="Times New Roman"/>
            </a:endParaRPr>
          </a:p>
          <a:p>
            <a:pPr indent="-330830" lvl="0" marL="457200" rtl="0" algn="l">
              <a:lnSpc>
                <a:spcPct val="100000"/>
              </a:lnSpc>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hlinkClick r:id="rId6">
                  <a:extLst>
                    <a:ext uri="{A12FA001-AC4F-418D-AE19-62706E023703}">
                      <ahyp:hlinkClr val="tx"/>
                    </a:ext>
                  </a:extLst>
                </a:hlinkClick>
              </a:rPr>
              <a:t>https://github.com/tyiannak/pyAudioAnalysis</a:t>
            </a:r>
            <a:endParaRPr sz="1740" u="sng">
              <a:solidFill>
                <a:schemeClr val="accent5"/>
              </a:solidFill>
              <a:latin typeface="Times New Roman"/>
              <a:ea typeface="Times New Roman"/>
              <a:cs typeface="Times New Roman"/>
              <a:sym typeface="Times New Roman"/>
            </a:endParaRPr>
          </a:p>
          <a:p>
            <a:pPr indent="-330830" lvl="0" marL="457200" rtl="0" algn="l">
              <a:lnSpc>
                <a:spcPct val="100000"/>
              </a:lnSpc>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hlinkClick r:id="rId7">
                  <a:extLst>
                    <a:ext uri="{A12FA001-AC4F-418D-AE19-62706E023703}">
                      <ahyp:hlinkClr val="tx"/>
                    </a:ext>
                  </a:extLst>
                </a:hlinkClick>
              </a:rPr>
              <a:t>https://librosa.org/doc/main/feature.html</a:t>
            </a:r>
            <a:endParaRPr sz="1740" u="sng">
              <a:solidFill>
                <a:schemeClr val="accent5"/>
              </a:solidFill>
              <a:latin typeface="Times New Roman"/>
              <a:ea typeface="Times New Roman"/>
              <a:cs typeface="Times New Roman"/>
              <a:sym typeface="Times New Roman"/>
            </a:endParaRPr>
          </a:p>
          <a:p>
            <a:pPr indent="-330830" lvl="0" marL="457200" rtl="0" algn="l">
              <a:lnSpc>
                <a:spcPct val="100000"/>
              </a:lnSpc>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hlinkClick r:id="rId8">
                  <a:extLst>
                    <a:ext uri="{A12FA001-AC4F-418D-AE19-62706E023703}">
                      <ahyp:hlinkClr val="tx"/>
                    </a:ext>
                  </a:extLst>
                </a:hlinkClick>
              </a:rPr>
              <a:t>https://github.com/jameslyons/python_speech_features</a:t>
            </a:r>
            <a:endParaRPr sz="1740" u="sng">
              <a:solidFill>
                <a:schemeClr val="accent5"/>
              </a:solidFill>
              <a:latin typeface="Times New Roman"/>
              <a:ea typeface="Times New Roman"/>
              <a:cs typeface="Times New Roman"/>
              <a:sym typeface="Times New Roman"/>
            </a:endParaRPr>
          </a:p>
          <a:p>
            <a:pPr indent="-330830" lvl="0" marL="457200" rtl="0" algn="l">
              <a:lnSpc>
                <a:spcPct val="100000"/>
              </a:lnSpc>
              <a:spcBef>
                <a:spcPts val="0"/>
              </a:spcBef>
              <a:spcAft>
                <a:spcPts val="0"/>
              </a:spcAft>
              <a:buClr>
                <a:schemeClr val="accent5"/>
              </a:buClr>
              <a:buSzPct val="100000"/>
              <a:buFont typeface="Times New Roman"/>
              <a:buChar char="●"/>
            </a:pPr>
            <a:r>
              <a:rPr lang="en" sz="1740" u="sng">
                <a:solidFill>
                  <a:schemeClr val="accent5"/>
                </a:solidFill>
                <a:latin typeface="Times New Roman"/>
                <a:ea typeface="Times New Roman"/>
                <a:cs typeface="Times New Roman"/>
                <a:sym typeface="Times New Roman"/>
                <a:hlinkClick r:id="rId9">
                  <a:extLst>
                    <a:ext uri="{A12FA001-AC4F-418D-AE19-62706E023703}">
                      <ahyp:hlinkClr val="tx"/>
                    </a:ext>
                  </a:extLst>
                </a:hlinkClick>
              </a:rPr>
              <a:t>https://github.com/x4nth055/emotion-recognition-using-speech?fbclid=IwAR1xUGm3MJaZIWSR2UpyVBf0hqP5bvhxhqQ09J-GVpUQKUE-KfP1htTJzzQ</a:t>
            </a:r>
            <a:endParaRPr sz="1740">
              <a:solidFill>
                <a:schemeClr val="accent5"/>
              </a:solidFill>
              <a:latin typeface="Times New Roman"/>
              <a:ea typeface="Times New Roman"/>
              <a:cs typeface="Times New Roman"/>
              <a:sym typeface="Times New Roman"/>
            </a:endParaRPr>
          </a:p>
          <a:p>
            <a:pPr indent="-330830" lvl="0" marL="457200" rtl="0" algn="l">
              <a:lnSpc>
                <a:spcPct val="100000"/>
              </a:lnSpc>
              <a:spcBef>
                <a:spcPts val="0"/>
              </a:spcBef>
              <a:spcAft>
                <a:spcPts val="0"/>
              </a:spcAft>
              <a:buClr>
                <a:schemeClr val="accent5"/>
              </a:buClr>
              <a:buSzPct val="100000"/>
              <a:buFont typeface="Times New Roman"/>
              <a:buChar char="●"/>
            </a:pPr>
            <a:r>
              <a:rPr lang="en" sz="1740" u="sng">
                <a:solidFill>
                  <a:schemeClr val="hlink"/>
                </a:solidFill>
                <a:latin typeface="Times New Roman"/>
                <a:ea typeface="Times New Roman"/>
                <a:cs typeface="Times New Roman"/>
                <a:sym typeface="Times New Roman"/>
                <a:hlinkClick r:id="rId10"/>
              </a:rPr>
              <a:t>https://www.flexjobs.com/blog/post/body-language-tips-video-interview/</a:t>
            </a:r>
            <a:endParaRPr sz="1740">
              <a:solidFill>
                <a:schemeClr val="accent5"/>
              </a:solidFill>
              <a:latin typeface="Times New Roman"/>
              <a:ea typeface="Times New Roman"/>
              <a:cs typeface="Times New Roman"/>
              <a:sym typeface="Times New Roman"/>
            </a:endParaRPr>
          </a:p>
          <a:p>
            <a:pPr indent="-330830" lvl="0" marL="457200" rtl="0" algn="l">
              <a:lnSpc>
                <a:spcPct val="100000"/>
              </a:lnSpc>
              <a:spcBef>
                <a:spcPts val="0"/>
              </a:spcBef>
              <a:spcAft>
                <a:spcPts val="0"/>
              </a:spcAft>
              <a:buClr>
                <a:schemeClr val="accent5"/>
              </a:buClr>
              <a:buSzPct val="100000"/>
              <a:buFont typeface="Times New Roman"/>
              <a:buChar char="●"/>
            </a:pPr>
            <a:r>
              <a:rPr lang="en" sz="1740" u="sng">
                <a:solidFill>
                  <a:schemeClr val="hlink"/>
                </a:solidFill>
                <a:latin typeface="Times New Roman"/>
                <a:ea typeface="Times New Roman"/>
                <a:cs typeface="Times New Roman"/>
                <a:sym typeface="Times New Roman"/>
                <a:hlinkClick r:id="rId11"/>
              </a:rPr>
              <a:t>https://www.thebalancecareers.com/body-language-tips-for-your-next-job-interview-2060576</a:t>
            </a:r>
            <a:endParaRPr sz="1740">
              <a:solidFill>
                <a:schemeClr val="accent5"/>
              </a:solidFill>
              <a:latin typeface="Times New Roman"/>
              <a:ea typeface="Times New Roman"/>
              <a:cs typeface="Times New Roman"/>
              <a:sym typeface="Times New Roman"/>
            </a:endParaRPr>
          </a:p>
          <a:p>
            <a:pPr indent="-330830" lvl="0" marL="457200" rtl="0" algn="l">
              <a:lnSpc>
                <a:spcPct val="100000"/>
              </a:lnSpc>
              <a:spcBef>
                <a:spcPts val="0"/>
              </a:spcBef>
              <a:spcAft>
                <a:spcPts val="0"/>
              </a:spcAft>
              <a:buClr>
                <a:schemeClr val="accent5"/>
              </a:buClr>
              <a:buSzPct val="100000"/>
              <a:buFont typeface="Times New Roman"/>
              <a:buChar char="●"/>
            </a:pPr>
            <a:r>
              <a:rPr lang="en" sz="1740" u="sng">
                <a:solidFill>
                  <a:schemeClr val="hlink"/>
                </a:solidFill>
                <a:latin typeface="Times New Roman"/>
                <a:ea typeface="Times New Roman"/>
                <a:cs typeface="Times New Roman"/>
                <a:sym typeface="Times New Roman"/>
                <a:hlinkClick r:id="rId12"/>
              </a:rPr>
              <a:t>https://www.indeed.com/career-advice/interviewing/body-language-during-interview</a:t>
            </a:r>
            <a:endParaRPr sz="1740">
              <a:solidFill>
                <a:schemeClr val="accent5"/>
              </a:solidFill>
              <a:latin typeface="Times New Roman"/>
              <a:ea typeface="Times New Roman"/>
              <a:cs typeface="Times New Roman"/>
              <a:sym typeface="Times New Roman"/>
            </a:endParaRPr>
          </a:p>
          <a:p>
            <a:pPr indent="-330830" lvl="0" marL="457200" rtl="0" algn="l">
              <a:lnSpc>
                <a:spcPct val="100000"/>
              </a:lnSpc>
              <a:spcBef>
                <a:spcPts val="0"/>
              </a:spcBef>
              <a:spcAft>
                <a:spcPts val="0"/>
              </a:spcAft>
              <a:buClr>
                <a:schemeClr val="accent5"/>
              </a:buClr>
              <a:buSzPct val="100000"/>
              <a:buFont typeface="Times New Roman"/>
              <a:buChar char="●"/>
            </a:pPr>
            <a:r>
              <a:rPr lang="en" sz="1740" u="sng">
                <a:solidFill>
                  <a:schemeClr val="hlink"/>
                </a:solidFill>
                <a:latin typeface="Times New Roman"/>
                <a:ea typeface="Times New Roman"/>
                <a:cs typeface="Times New Roman"/>
                <a:sym typeface="Times New Roman"/>
                <a:hlinkClick r:id="rId13"/>
              </a:rPr>
              <a:t>https://www.proschoolonline.com/blog/body-language-during-interview</a:t>
            </a:r>
            <a:r>
              <a:rPr lang="en" sz="1740">
                <a:solidFill>
                  <a:schemeClr val="accent5"/>
                </a:solidFill>
                <a:latin typeface="Times New Roman"/>
                <a:ea typeface="Times New Roman"/>
                <a:cs typeface="Times New Roman"/>
                <a:sym typeface="Times New Roman"/>
              </a:rPr>
              <a:t> </a:t>
            </a:r>
            <a:endParaRPr/>
          </a:p>
        </p:txBody>
      </p:sp>
      <p:sp>
        <p:nvSpPr>
          <p:cNvPr id="547" name="Google Shape;547;p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8" name="Google Shape;548;p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automated video Interview analysis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4" name="Google Shape;124;p18"/>
          <p:cNvSpPr txBox="1"/>
          <p:nvPr>
            <p:ph idx="4294967295" type="body"/>
          </p:nvPr>
        </p:nvSpPr>
        <p:spPr>
          <a:xfrm>
            <a:off x="311700" y="1262375"/>
            <a:ext cx="8520600" cy="323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For the market:</a:t>
            </a:r>
            <a:br>
              <a:rPr b="1" lang="en"/>
            </a:br>
            <a:r>
              <a:rPr lang="en"/>
              <a:t>The COVID-19 pandemic caused many businesses to lay off and put hiring on pause. The number one challenge companies will face as they look to restart hiring is that their people and financial resources may be dramatically limited.</a:t>
            </a:r>
            <a:endParaRPr/>
          </a:p>
          <a:p>
            <a:pPr indent="0" lvl="0" marL="0" rtl="0" algn="l">
              <a:spcBef>
                <a:spcPts val="1200"/>
              </a:spcBef>
              <a:spcAft>
                <a:spcPts val="1200"/>
              </a:spcAft>
              <a:buNone/>
            </a:pPr>
            <a:r>
              <a:rPr b="1" lang="en"/>
              <a:t>Motivation as scientific problem:</a:t>
            </a:r>
            <a:br>
              <a:rPr b="1" lang="en"/>
            </a:br>
            <a:r>
              <a:rPr lang="en"/>
              <a:t>Analysis of non-verbal behavior to predict the outcome of a social interaction has been studied for many years in different domains but most of them are focused on a single modality but in job interview domain the challenge is automated understanding of multimodal human interactions.</a:t>
            </a:r>
            <a:endParaRPr/>
          </a:p>
        </p:txBody>
      </p:sp>
      <p:sp>
        <p:nvSpPr>
          <p:cNvPr id="125" name="Google Shape;125;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6" name="Google Shape;12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3680"/>
              <a:t>System</a:t>
            </a:r>
            <a:r>
              <a:rPr lang="en" sz="3680"/>
              <a:t> requirements</a:t>
            </a:r>
            <a:endParaRPr sz="3480"/>
          </a:p>
        </p:txBody>
      </p:sp>
      <p:sp>
        <p:nvSpPr>
          <p:cNvPr id="132" name="Google Shape;132;p1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1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a:t>
            </a:r>
            <a:r>
              <a:rPr lang="en"/>
              <a:t>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9" name="Google Shape;139;p20"/>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User must use a laptop, PC or tablet camera.</a:t>
            </a:r>
            <a:endParaRPr sz="1700"/>
          </a:p>
          <a:p>
            <a:pPr indent="-336550" lvl="0" marL="457200" rtl="0" algn="l">
              <a:spcBef>
                <a:spcPts val="0"/>
              </a:spcBef>
              <a:spcAft>
                <a:spcPts val="0"/>
              </a:spcAft>
              <a:buSzPts val="1700"/>
              <a:buChar char="●"/>
            </a:pPr>
            <a:r>
              <a:rPr lang="en" sz="1700"/>
              <a:t>The upper part of body “and hand” for the user must appear clearly in the video.</a:t>
            </a:r>
            <a:endParaRPr sz="1700"/>
          </a:p>
          <a:p>
            <a:pPr indent="-336550" lvl="0" marL="457200" rtl="0" algn="l">
              <a:spcBef>
                <a:spcPts val="0"/>
              </a:spcBef>
              <a:spcAft>
                <a:spcPts val="0"/>
              </a:spcAft>
              <a:buSzPts val="1700"/>
              <a:buChar char="●"/>
            </a:pPr>
            <a:r>
              <a:rPr lang="en" sz="1700"/>
              <a:t>User voice must be high and clear.</a:t>
            </a:r>
            <a:endParaRPr sz="1700"/>
          </a:p>
          <a:p>
            <a:pPr indent="-336550" lvl="0" marL="457200" rtl="0" algn="l">
              <a:spcBef>
                <a:spcPts val="0"/>
              </a:spcBef>
              <a:spcAft>
                <a:spcPts val="0"/>
              </a:spcAft>
              <a:buSzPts val="1700"/>
              <a:buChar char="●"/>
            </a:pPr>
            <a:r>
              <a:rPr lang="en" sz="1700"/>
              <a:t>User must adjust his video brightness to be clear.</a:t>
            </a:r>
            <a:endParaRPr sz="1700"/>
          </a:p>
        </p:txBody>
      </p:sp>
      <p:sp>
        <p:nvSpPr>
          <p:cNvPr id="140" name="Google Shape;140;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3680"/>
              <a:t>MIT Interview Dataset</a:t>
            </a:r>
            <a:endParaRPr sz="3480"/>
          </a:p>
        </p:txBody>
      </p:sp>
      <p:sp>
        <p:nvSpPr>
          <p:cNvPr id="147" name="Google Shape;147;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8" name="Google Shape;148;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